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8" r:id="rId5"/>
  </p:sldMasterIdLst>
  <p:notesMasterIdLst>
    <p:notesMasterId r:id="rId39"/>
  </p:notesMasterIdLst>
  <p:handoutMasterIdLst>
    <p:handoutMasterId r:id="rId40"/>
  </p:handoutMasterIdLst>
  <p:sldIdLst>
    <p:sldId id="256" r:id="rId6"/>
    <p:sldId id="411" r:id="rId7"/>
    <p:sldId id="473" r:id="rId8"/>
    <p:sldId id="477" r:id="rId9"/>
    <p:sldId id="476" r:id="rId10"/>
    <p:sldId id="386" r:id="rId11"/>
    <p:sldId id="470" r:id="rId12"/>
    <p:sldId id="474" r:id="rId13"/>
    <p:sldId id="495" r:id="rId14"/>
    <p:sldId id="483" r:id="rId15"/>
    <p:sldId id="500" r:id="rId16"/>
    <p:sldId id="499" r:id="rId17"/>
    <p:sldId id="484" r:id="rId18"/>
    <p:sldId id="486" r:id="rId19"/>
    <p:sldId id="498" r:id="rId20"/>
    <p:sldId id="487" r:id="rId21"/>
    <p:sldId id="488" r:id="rId22"/>
    <p:sldId id="489" r:id="rId23"/>
    <p:sldId id="490" r:id="rId24"/>
    <p:sldId id="491" r:id="rId25"/>
    <p:sldId id="492" r:id="rId26"/>
    <p:sldId id="493" r:id="rId27"/>
    <p:sldId id="494" r:id="rId28"/>
    <p:sldId id="435" r:id="rId29"/>
    <p:sldId id="480" r:id="rId30"/>
    <p:sldId id="481" r:id="rId31"/>
    <p:sldId id="482" r:id="rId32"/>
    <p:sldId id="455" r:id="rId33"/>
    <p:sldId id="472" r:id="rId34"/>
    <p:sldId id="479" r:id="rId35"/>
    <p:sldId id="457" r:id="rId36"/>
    <p:sldId id="371" r:id="rId37"/>
    <p:sldId id="376" r:id="rId38"/>
  </p:sldIdLst>
  <p:sldSz cx="9144000" cy="6858000" type="screen4x3"/>
  <p:notesSz cx="6797675" cy="99266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4D9F7030-BD5D-444A-A1C9-FAAE3DCB974E}">
          <p14:sldIdLst>
            <p14:sldId id="256"/>
            <p14:sldId id="411"/>
            <p14:sldId id="473"/>
            <p14:sldId id="477"/>
            <p14:sldId id="476"/>
            <p14:sldId id="386"/>
            <p14:sldId id="470"/>
            <p14:sldId id="474"/>
            <p14:sldId id="495"/>
            <p14:sldId id="483"/>
            <p14:sldId id="500"/>
            <p14:sldId id="499"/>
            <p14:sldId id="484"/>
            <p14:sldId id="486"/>
            <p14:sldId id="498"/>
            <p14:sldId id="487"/>
            <p14:sldId id="488"/>
            <p14:sldId id="489"/>
            <p14:sldId id="490"/>
            <p14:sldId id="491"/>
            <p14:sldId id="492"/>
            <p14:sldId id="493"/>
            <p14:sldId id="494"/>
            <p14:sldId id="435"/>
            <p14:sldId id="480"/>
            <p14:sldId id="481"/>
            <p14:sldId id="482"/>
            <p14:sldId id="455"/>
            <p14:sldId id="472"/>
            <p14:sldId id="479"/>
            <p14:sldId id="457"/>
            <p14:sldId id="371"/>
            <p14:sldId id="3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lvia Draková" initials="SD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B3C"/>
    <a:srgbClr val="006EB6"/>
    <a:srgbClr val="008000"/>
    <a:srgbClr val="67B346"/>
    <a:srgbClr val="E7F3E1"/>
    <a:srgbClr val="C9E5BD"/>
    <a:srgbClr val="4E8735"/>
    <a:srgbClr val="44762E"/>
    <a:srgbClr val="9BCF83"/>
    <a:srgbClr val="C1E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redný štýl 2 - zvýrazneni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redný štýl 4 - zvýrazneni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Stredný štýl 3 - zvýrazneni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Bez štýlu, bez mrie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41" autoAdjust="0"/>
    <p:restoredTop sz="93836" autoAdjust="0"/>
  </p:normalViewPr>
  <p:slideViewPr>
    <p:cSldViewPr>
      <p:cViewPr varScale="1">
        <p:scale>
          <a:sx n="97" d="100"/>
          <a:sy n="97" d="100"/>
        </p:scale>
        <p:origin x="192" y="90"/>
      </p:cViewPr>
      <p:guideLst>
        <p:guide orient="horz" pos="2432"/>
        <p:guide pos="2880"/>
      </p:guideLst>
    </p:cSldViewPr>
  </p:slideViewPr>
  <p:outlineViewPr>
    <p:cViewPr>
      <p:scale>
        <a:sx n="33" d="100"/>
        <a:sy n="33" d="100"/>
      </p:scale>
      <p:origin x="0" y="4128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4482"/>
    </p:cViewPr>
  </p:sorterViewPr>
  <p:notesViewPr>
    <p:cSldViewPr showGuides="1">
      <p:cViewPr varScale="1">
        <p:scale>
          <a:sx n="78" d="100"/>
          <a:sy n="78" d="100"/>
        </p:scale>
        <p:origin x="285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bert.paulicek\Praca\Monitorovanie_OPVaI\Info_o_aktualnom_stave_OP\19.06.2019_RVVTI\Data_podklad_SKS3_upda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13138878677242"/>
          <c:y val="4.7489763666667739E-2"/>
          <c:w val="0.71787443138289364"/>
          <c:h val="0.6278441519937503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67B346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F32-402E-95BF-D48BFEDCB7C1}"/>
              </c:ext>
            </c:extLst>
          </c:dPt>
          <c:dPt>
            <c:idx val="1"/>
            <c:bubble3D val="0"/>
            <c:spPr>
              <a:solidFill>
                <a:srgbClr val="006EB6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32-402E-95BF-D48BFEDCB7C1}"/>
              </c:ext>
            </c:extLst>
          </c:dPt>
          <c:dPt>
            <c:idx val="2"/>
            <c:bubble3D val="0"/>
            <c:spPr>
              <a:solidFill>
                <a:srgbClr val="F38B3C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F32-402E-95BF-D48BFEDCB7C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EF32-402E-95BF-D48BFEDCB7C1}"/>
              </c:ext>
            </c:extLst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EF32-402E-95BF-D48BFEDCB7C1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B-EF32-402E-95BF-D48BFEDCB7C1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D-EF32-402E-95BF-D48BFEDCB7C1}"/>
              </c:ext>
            </c:extLst>
          </c:dPt>
          <c:dLbls>
            <c:dLbl>
              <c:idx val="0"/>
              <c:layout>
                <c:manualLayout>
                  <c:x val="-0.22417082226032492"/>
                  <c:y val="6.581564120077838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32-402E-95BF-D48BFEDCB7C1}"/>
                </c:ext>
              </c:extLst>
            </c:dLbl>
            <c:dLbl>
              <c:idx val="1"/>
              <c:layout>
                <c:manualLayout>
                  <c:x val="0.21281195014971363"/>
                  <c:y val="-0.16424642596547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F32-402E-95BF-D48BFEDCB7C1}"/>
                </c:ext>
              </c:extLst>
            </c:dLbl>
            <c:dLbl>
              <c:idx val="2"/>
              <c:layout>
                <c:manualLayout>
                  <c:x val="0.13271502215537104"/>
                  <c:y val="0.1142584152931298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F32-402E-95BF-D48BFEDCB7C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 č.1'!$B$3:$B$5</c:f>
              <c:strCache>
                <c:ptCount val="3"/>
                <c:pt idx="0">
                  <c:v>Zakontrahovaná alokácia</c:v>
                </c:pt>
                <c:pt idx="1">
                  <c:v>Vyhlásené výzvy/vyzvania (nezakontrahované)</c:v>
                </c:pt>
                <c:pt idx="2">
                  <c:v>Voľné finančné prostriedky</c:v>
                </c:pt>
              </c:strCache>
            </c:strRef>
          </c:cat>
          <c:val>
            <c:numRef>
              <c:f>'graf č.1'!$D$3:$D$5</c:f>
              <c:numCache>
                <c:formatCode>0.00%</c:formatCode>
                <c:ptCount val="3"/>
                <c:pt idx="0">
                  <c:v>0.37022451814796381</c:v>
                </c:pt>
                <c:pt idx="1">
                  <c:v>0.49876163987015643</c:v>
                </c:pt>
                <c:pt idx="2">
                  <c:v>0.13101384198187979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F32-402E-95BF-D48BFEDCB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0.12732156131372338"/>
          <c:y val="0.70190568694423716"/>
          <c:w val="0.74794063090190177"/>
          <c:h val="0.27884905868456084"/>
        </c:manualLayout>
      </c:layout>
      <c:overlay val="0"/>
      <c:spPr>
        <a:noFill/>
        <a:ln w="25400" cap="flat" cmpd="sng" algn="ctr">
          <a:noFill/>
          <a:prstDash val="solid"/>
        </a:ln>
        <a:effectLst/>
      </c:spPr>
      <c:txPr>
        <a:bodyPr/>
        <a:lstStyle/>
        <a:p>
          <a:pPr rtl="0">
            <a:defRPr sz="1050">
              <a:solidFill>
                <a:schemeClr val="dk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 w="25400" cap="flat" cmpd="sng" algn="ctr">
      <a:noFill/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sk-SK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AADA0-950C-407F-AD63-D0310CEBB8D7}" type="datetimeFigureOut">
              <a:rPr lang="sk-SK" smtClean="0"/>
              <a:t>24. 6. 2019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AB6D1-5870-4071-9474-EA60641CAA3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008673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CFAEB-53E6-4927-998A-6650F4FC0040}" type="datetimeFigureOut">
              <a:rPr lang="sk-SK" smtClean="0"/>
              <a:t>24. 6. 2019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4E59E-6C78-4A70-A441-5BB517DDF00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00249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4E59E-6C78-4A70-A441-5BB517DDF001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5418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 userDrawn="1"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DB1C-EF25-4D0C-982A-CC01C720C01C}" type="datetime1">
              <a:rPr lang="sk-SK" smtClean="0"/>
              <a:t>24. 6. 2019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 smtClean="0"/>
              <a:t>Upravte štýl predlohy podnadpisov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1" t="37691" r="62190" b="43768"/>
          <a:stretch>
            <a:fillRect/>
          </a:stretch>
        </p:blipFill>
        <p:spPr bwMode="auto">
          <a:xfrm>
            <a:off x="2163366" y="2279650"/>
            <a:ext cx="9763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ĺžnik 4"/>
          <p:cNvSpPr/>
          <p:nvPr userDrawn="1"/>
        </p:nvSpPr>
        <p:spPr>
          <a:xfrm>
            <a:off x="3250407" y="0"/>
            <a:ext cx="40481" cy="3113088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 dirty="0"/>
          </a:p>
        </p:txBody>
      </p:sp>
      <p:sp>
        <p:nvSpPr>
          <p:cNvPr id="6" name="Obdĺžnik 5"/>
          <p:cNvSpPr/>
          <p:nvPr userDrawn="1"/>
        </p:nvSpPr>
        <p:spPr>
          <a:xfrm>
            <a:off x="3250407" y="3113089"/>
            <a:ext cx="40481" cy="619125"/>
          </a:xfrm>
          <a:prstGeom prst="rect">
            <a:avLst/>
          </a:prstGeom>
          <a:solidFill>
            <a:srgbClr val="005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 dirty="0"/>
          </a:p>
        </p:txBody>
      </p:sp>
      <p:sp>
        <p:nvSpPr>
          <p:cNvPr id="7" name="Obdĺžnik 6"/>
          <p:cNvSpPr/>
          <p:nvPr userDrawn="1"/>
        </p:nvSpPr>
        <p:spPr>
          <a:xfrm>
            <a:off x="3250407" y="3732214"/>
            <a:ext cx="40481" cy="3113087"/>
          </a:xfrm>
          <a:prstGeom prst="rect">
            <a:avLst/>
          </a:prstGeom>
          <a:solidFill>
            <a:srgbClr val="E03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487025" y="2400663"/>
            <a:ext cx="4511709" cy="1334712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2400" cap="all" baseline="0">
                <a:solidFill>
                  <a:srgbClr val="0054A3"/>
                </a:solidFill>
                <a:latin typeface="Calibri" panose="020F0502020204030204" pitchFamily="34" charset="0"/>
              </a:defRPr>
            </a:lvl1pPr>
          </a:lstStyle>
          <a:p>
            <a:r>
              <a:rPr lang="sk-SK" noProof="0" smtClean="0"/>
              <a:t>Upravte štýly predlohy textu</a:t>
            </a:r>
            <a:endParaRPr lang="en-GB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487025" y="3919607"/>
            <a:ext cx="4511710" cy="1655762"/>
          </a:xfrm>
        </p:spPr>
        <p:txBody>
          <a:bodyPr rtlCol="0">
            <a:normAutofit/>
          </a:bodyPr>
          <a:lstStyle>
            <a:lvl1pPr>
              <a:defRPr lang="sk-SK" sz="1575" i="1" cap="all" baseline="0" dirty="0">
                <a:solidFill>
                  <a:srgbClr val="0054A3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sk-SK" noProof="0" smtClean="0"/>
              <a:t>Upravte štýl predlohy podnadpisov</a:t>
            </a:r>
            <a:endParaRPr lang="en-GB" noProof="0" dirty="0"/>
          </a:p>
        </p:txBody>
      </p:sp>
      <p:sp>
        <p:nvSpPr>
          <p:cNvPr id="8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3487341" y="6235701"/>
            <a:ext cx="2057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k-SK" dirty="0" smtClean="0"/>
              <a:t>01/07/2017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399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8" t="38251" r="21689" b="43353"/>
          <a:stretch>
            <a:fillRect/>
          </a:stretch>
        </p:blipFill>
        <p:spPr bwMode="auto">
          <a:xfrm>
            <a:off x="6891338" y="6132513"/>
            <a:ext cx="1791891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ĺžnik 5"/>
          <p:cNvSpPr/>
          <p:nvPr userDrawn="1"/>
        </p:nvSpPr>
        <p:spPr>
          <a:xfrm>
            <a:off x="7652148" y="6338889"/>
            <a:ext cx="1482328" cy="34925"/>
          </a:xfrm>
          <a:prstGeom prst="rect">
            <a:avLst/>
          </a:prstGeom>
          <a:solidFill>
            <a:srgbClr val="E5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 dirty="0"/>
          </a:p>
        </p:txBody>
      </p:sp>
      <p:sp>
        <p:nvSpPr>
          <p:cNvPr id="7" name="Obdĺžnik 6"/>
          <p:cNvSpPr/>
          <p:nvPr userDrawn="1"/>
        </p:nvSpPr>
        <p:spPr>
          <a:xfrm>
            <a:off x="7447360" y="6338889"/>
            <a:ext cx="204788" cy="34925"/>
          </a:xfrm>
          <a:prstGeom prst="rect">
            <a:avLst/>
          </a:prstGeom>
          <a:solidFill>
            <a:srgbClr val="04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 dirty="0"/>
          </a:p>
        </p:txBody>
      </p:sp>
      <p:sp>
        <p:nvSpPr>
          <p:cNvPr id="8" name="Obdĺžnik 7"/>
          <p:cNvSpPr/>
          <p:nvPr userDrawn="1"/>
        </p:nvSpPr>
        <p:spPr>
          <a:xfrm>
            <a:off x="7265194" y="6338889"/>
            <a:ext cx="182166" cy="34925"/>
          </a:xfrm>
          <a:prstGeom prst="rect">
            <a:avLst/>
          </a:prstGeom>
          <a:solidFill>
            <a:srgbClr val="D9DB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 dirty="0"/>
          </a:p>
        </p:txBody>
      </p:sp>
      <p:sp>
        <p:nvSpPr>
          <p:cNvPr id="9" name="Obdĺžnik 8"/>
          <p:cNvSpPr/>
          <p:nvPr userDrawn="1"/>
        </p:nvSpPr>
        <p:spPr>
          <a:xfrm flipV="1">
            <a:off x="0" y="6340476"/>
            <a:ext cx="6854429" cy="36513"/>
          </a:xfrm>
          <a:prstGeom prst="rect">
            <a:avLst/>
          </a:prstGeom>
          <a:solidFill>
            <a:srgbClr val="E5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3891" y="411983"/>
            <a:ext cx="7553990" cy="403542"/>
          </a:xfrm>
        </p:spPr>
        <p:txBody>
          <a:bodyPr>
            <a:normAutofit/>
          </a:bodyPr>
          <a:lstStyle>
            <a:lvl1pPr>
              <a:defRPr sz="1575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k-SK" noProof="0" dirty="0" smtClean="0"/>
              <a:t>Upravte štýly predlohy textu</a:t>
            </a:r>
            <a:endParaRPr lang="en-GB" noProof="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89535" y="1346480"/>
            <a:ext cx="7625815" cy="4830483"/>
          </a:xfrm>
        </p:spPr>
        <p:txBody>
          <a:bodyPr/>
          <a:lstStyle>
            <a:lvl1pPr marL="171450" indent="-17145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1pPr>
            <a:lvl2pPr marL="514350" indent="-17145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2pPr>
            <a:lvl3pPr marL="857250" indent="-17145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3pPr>
            <a:lvl4pPr marL="1200150" indent="-17145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4pPr>
            <a:lvl5pPr marL="1543050" indent="-17145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GB" noProof="0" dirty="0" err="1" smtClean="0"/>
              <a:t>Upravte</a:t>
            </a:r>
            <a:r>
              <a:rPr lang="en-GB" noProof="0" dirty="0" smtClean="0"/>
              <a:t> </a:t>
            </a:r>
            <a:r>
              <a:rPr lang="en-GB" noProof="0" dirty="0" err="1" smtClean="0"/>
              <a:t>štýl</a:t>
            </a:r>
            <a:r>
              <a:rPr lang="en-GB" noProof="0" dirty="0" smtClean="0"/>
              <a:t> </a:t>
            </a:r>
            <a:r>
              <a:rPr lang="en-GB" noProof="0" dirty="0" err="1" smtClean="0"/>
              <a:t>predlohy</a:t>
            </a:r>
            <a:r>
              <a:rPr lang="en-GB" noProof="0" dirty="0" smtClean="0"/>
              <a:t> </a:t>
            </a:r>
            <a:r>
              <a:rPr lang="en-GB" noProof="0" dirty="0" err="1" smtClean="0"/>
              <a:t>textu</a:t>
            </a:r>
            <a:r>
              <a:rPr lang="en-GB" noProof="0" dirty="0" smtClean="0"/>
              <a:t>.</a:t>
            </a:r>
          </a:p>
          <a:p>
            <a:pPr lvl="1"/>
            <a:r>
              <a:rPr lang="en-GB" noProof="0" dirty="0" err="1" smtClean="0"/>
              <a:t>Druhá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Tretia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 smtClean="0"/>
          </a:p>
          <a:p>
            <a:pPr lvl="3"/>
            <a:r>
              <a:rPr lang="en-GB" noProof="0" dirty="0" err="1" smtClean="0"/>
              <a:t>Štvrtá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Piata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/>
          </a:p>
        </p:txBody>
      </p:sp>
      <p:sp>
        <p:nvSpPr>
          <p:cNvPr id="13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1876425" y="6356351"/>
            <a:ext cx="4238625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pt-BR" dirty="0" smtClean="0"/>
              <a:t>Finančná implementácia OP Integrovaná infraštruktúra</a:t>
            </a:r>
            <a:endParaRPr lang="en-GB" dirty="0"/>
          </a:p>
        </p:txBody>
      </p:sp>
      <p:sp>
        <p:nvSpPr>
          <p:cNvPr id="14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255544" y="6356351"/>
            <a:ext cx="59412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34C05-9FBD-4BC6-846E-22F03AE0B79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aphicFrame>
        <p:nvGraphicFramePr>
          <p:cNvPr id="15" name="Object 18"/>
          <p:cNvGraphicFramePr>
            <a:graphicFrameLocks noChangeAspect="1"/>
          </p:cNvGraphicFramePr>
          <p:nvPr userDrawn="1">
            <p:extLst/>
          </p:nvPr>
        </p:nvGraphicFramePr>
        <p:xfrm>
          <a:off x="888207" y="6176963"/>
          <a:ext cx="1199978" cy="616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r:id="rId4" imgW="3321000" imgH="1278000" progId="AcroExch.Document.7">
                  <p:embed/>
                </p:oleObj>
              </mc:Choice>
              <mc:Fallback>
                <p:oleObj r:id="rId4" imgW="3321000" imgH="1278000" progId="AcroExch.Document.7">
                  <p:embed/>
                  <p:pic>
                    <p:nvPicPr>
                      <p:cNvPr id="15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207" y="6176963"/>
                        <a:ext cx="1199978" cy="61626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Obdĺžnik 15"/>
          <p:cNvSpPr/>
          <p:nvPr userDrawn="1"/>
        </p:nvSpPr>
        <p:spPr>
          <a:xfrm>
            <a:off x="0" y="260648"/>
            <a:ext cx="9144000" cy="1224136"/>
          </a:xfrm>
          <a:prstGeom prst="rect">
            <a:avLst/>
          </a:prstGeom>
          <a:solidFill>
            <a:srgbClr val="006EB6"/>
          </a:solidFill>
          <a:ln>
            <a:noFill/>
          </a:ln>
          <a:effectLst>
            <a:outerShdw blurRad="190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6001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8" t="38251" r="21689" b="43353"/>
          <a:stretch>
            <a:fillRect/>
          </a:stretch>
        </p:blipFill>
        <p:spPr bwMode="auto">
          <a:xfrm>
            <a:off x="5200650" y="1120776"/>
            <a:ext cx="3569494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ĺžnik 2"/>
          <p:cNvSpPr/>
          <p:nvPr userDrawn="1"/>
        </p:nvSpPr>
        <p:spPr>
          <a:xfrm>
            <a:off x="6625828" y="1541464"/>
            <a:ext cx="2518172" cy="65087"/>
          </a:xfrm>
          <a:prstGeom prst="rect">
            <a:avLst/>
          </a:prstGeom>
          <a:solidFill>
            <a:srgbClr val="E5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k-SK" sz="1350"/>
          </a:p>
        </p:txBody>
      </p:sp>
      <p:sp>
        <p:nvSpPr>
          <p:cNvPr id="4" name="Obdĺžnik 3"/>
          <p:cNvSpPr/>
          <p:nvPr userDrawn="1"/>
        </p:nvSpPr>
        <p:spPr>
          <a:xfrm>
            <a:off x="6276975" y="1541464"/>
            <a:ext cx="348854" cy="65087"/>
          </a:xfrm>
          <a:prstGeom prst="rect">
            <a:avLst/>
          </a:prstGeom>
          <a:solidFill>
            <a:srgbClr val="04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k-SK" sz="1350"/>
          </a:p>
        </p:txBody>
      </p:sp>
      <p:sp>
        <p:nvSpPr>
          <p:cNvPr id="5" name="Obdĺžnik 4"/>
          <p:cNvSpPr/>
          <p:nvPr userDrawn="1"/>
        </p:nvSpPr>
        <p:spPr>
          <a:xfrm>
            <a:off x="5967412" y="1541464"/>
            <a:ext cx="309563" cy="65087"/>
          </a:xfrm>
          <a:prstGeom prst="rect">
            <a:avLst/>
          </a:prstGeom>
          <a:solidFill>
            <a:srgbClr val="D9DB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k-SK" sz="1350"/>
          </a:p>
        </p:txBody>
      </p:sp>
      <p:sp>
        <p:nvSpPr>
          <p:cNvPr id="6" name="BlokTextu 5"/>
          <p:cNvSpPr txBox="1">
            <a:spLocks noChangeArrowheads="1"/>
          </p:cNvSpPr>
          <p:nvPr userDrawn="1"/>
        </p:nvSpPr>
        <p:spPr bwMode="auto">
          <a:xfrm>
            <a:off x="2112169" y="3659188"/>
            <a:ext cx="45136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sk-SK" altLang="sk-SK" sz="2400" smtClean="0">
                <a:solidFill>
                  <a:srgbClr val="2F5597"/>
                </a:solidFill>
              </a:rPr>
              <a:t>ĎAKUJEM ZA VAŠU POZORNOSŤ</a:t>
            </a:r>
            <a:endParaRPr lang="sk-SK" altLang="sk-SK" sz="2400" smtClean="0"/>
          </a:p>
        </p:txBody>
      </p:sp>
      <p:sp>
        <p:nvSpPr>
          <p:cNvPr id="7" name="Zástupný symbol dátumu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89416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k-SK" dirty="0" smtClean="0"/>
              <a:t>31/05/2017</a:t>
            </a:r>
            <a:endParaRPr lang="sk-SK" dirty="0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1876425" y="6356351"/>
            <a:ext cx="5825729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pt-BR" dirty="0" smtClean="0"/>
              <a:t>Finančná implementácia OP Integrovaná infraštruktúra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067373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65920"/>
            <a:ext cx="7924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8504-F10A-4F88-99B6-A60898DE92C3}" type="datetime1">
              <a:rPr lang="sk-SK" smtClean="0"/>
              <a:t>24. 6. 2019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  <p:pic>
        <p:nvPicPr>
          <p:cNvPr id="6" name="Picture 6" descr="horizon.png"/>
          <p:cNvPicPr>
            <a:picLocks noChangeAspect="1"/>
          </p:cNvPicPr>
          <p:nvPr userDrawn="1"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-603448"/>
            <a:ext cx="9144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gradFill>
          <a:gsLst>
            <a:gs pos="0">
              <a:schemeClr val="tx1"/>
            </a:gs>
            <a:gs pos="58000">
              <a:schemeClr val="tx1"/>
            </a:gs>
            <a:gs pos="100000">
              <a:schemeClr val="tx1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textu 6"/>
          <p:cNvSpPr>
            <a:spLocks noGrp="1"/>
          </p:cNvSpPr>
          <p:nvPr>
            <p:ph type="body" sz="quarter" idx="14"/>
          </p:nvPr>
        </p:nvSpPr>
        <p:spPr>
          <a:xfrm>
            <a:off x="0" y="0"/>
            <a:ext cx="9144000" cy="260648"/>
          </a:xfrm>
          <a:noFill/>
          <a:effectLst/>
        </p:spPr>
        <p:txBody>
          <a:bodyPr vert="horz" anchor="ctr" anchorCtr="0">
            <a:noAutofit/>
          </a:bodyPr>
          <a:lstStyle>
            <a:lvl1pPr marL="0" indent="0" algn="ctr">
              <a:buNone/>
              <a:tabLst>
                <a:tab pos="3403600" algn="l"/>
              </a:tabLst>
              <a:defRPr sz="1200" b="1">
                <a:solidFill>
                  <a:srgbClr val="006EB6"/>
                </a:solidFill>
              </a:defRPr>
            </a:lvl1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10" name="Obdĺžnik 9"/>
          <p:cNvSpPr/>
          <p:nvPr userDrawn="1"/>
        </p:nvSpPr>
        <p:spPr>
          <a:xfrm>
            <a:off x="0" y="260648"/>
            <a:ext cx="9144000" cy="1224136"/>
          </a:xfrm>
          <a:prstGeom prst="rect">
            <a:avLst/>
          </a:prstGeom>
          <a:solidFill>
            <a:srgbClr val="006EB6"/>
          </a:solidFill>
          <a:ln>
            <a:noFill/>
          </a:ln>
          <a:effectLst>
            <a:outerShdw blurRad="190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 anchor="ctr" anchorCtr="0"/>
          <a:lstStyle>
            <a:lvl1pPr algn="ctr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612E7-D5DC-40DC-9C67-0A11E02BA155}" type="datetime1">
              <a:rPr lang="sk-SK" smtClean="0"/>
              <a:t>24. 6. 2019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772816"/>
            <a:ext cx="7924800" cy="3744416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066130"/>
          </a:xfrm>
        </p:spPr>
        <p:txBody>
          <a:bodyPr/>
          <a:lstStyle>
            <a:lvl1pPr algn="ctr"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612E7-D5DC-40DC-9C67-0A11E02BA155}" type="datetime1">
              <a:rPr lang="sk-SK" smtClean="0"/>
              <a:t>24. 6. 2019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116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 algn="ctr"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B9B9-7E41-46D9-AB16-ADF84362F6E9}" type="datetime1">
              <a:rPr lang="sk-SK" smtClean="0"/>
              <a:t>24. 6. 2019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 algn="ctr"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 algn="ctr">
              <a:buNone/>
              <a:defRPr sz="1700" b="1" i="0" baseline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 algn="ctr">
              <a:buNone/>
              <a:defRPr sz="1700" b="1" i="0" baseline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4307-BF2E-4735-BC04-02AC95FBFDFF}" type="datetime1">
              <a:rPr lang="sk-SK" smtClean="0"/>
              <a:t>24. 6. 2019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3233-02E4-4C0E-8625-9D13564943A1}" type="datetime1">
              <a:rPr lang="sk-SK" smtClean="0"/>
              <a:t>24. 6. 2019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ctr">
              <a:defRPr sz="1800" b="1" i="0" cap="none" baseline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FF680-6439-4BEF-89EE-4D9BB979948B}" type="datetime1">
              <a:rPr lang="sk-SK" smtClean="0"/>
              <a:t>24. 6. 2019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ctr">
              <a:defRPr sz="1800" b="1" i="0" cap="none" baseline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E5DF-25F7-45C6-82B9-4472E29C3985}" type="datetime1">
              <a:rPr lang="sk-SK" smtClean="0"/>
              <a:t>24. 6. 2019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EB614-BF0A-4A64-ADA2-DE63AAD7B07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jpe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6EB6"/>
            </a:gs>
            <a:gs pos="31000">
              <a:srgbClr val="006EB6"/>
            </a:gs>
            <a:gs pos="100000">
              <a:srgbClr val="006EB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346090F-141F-47A8-85C8-BD80A6A8C837}" type="datetime1">
              <a:rPr lang="sk-SK" smtClean="0"/>
              <a:t>24. 6. 2019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0"/>
            <a:ext cx="580378" cy="792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24EB614-BF0A-4A64-ADA2-DE63AAD7B074}" type="slidenum">
              <a:rPr lang="sk-SK" smtClean="0"/>
              <a:pPr/>
              <a:t>‹#›</a:t>
            </a:fld>
            <a:endParaRPr lang="sk-SK" dirty="0"/>
          </a:p>
        </p:txBody>
      </p:sp>
      <p:grpSp>
        <p:nvGrpSpPr>
          <p:cNvPr id="7" name="Skupina 6"/>
          <p:cNvGrpSpPr/>
          <p:nvPr userDrawn="1"/>
        </p:nvGrpSpPr>
        <p:grpSpPr>
          <a:xfrm>
            <a:off x="0" y="5661248"/>
            <a:ext cx="9144000" cy="1196752"/>
            <a:chOff x="0" y="5661248"/>
            <a:chExt cx="9144000" cy="1196752"/>
          </a:xfrm>
          <a:solidFill>
            <a:schemeClr val="tx1"/>
          </a:solidFill>
        </p:grpSpPr>
        <p:sp>
          <p:nvSpPr>
            <p:cNvPr id="8" name="Obdĺžnik 7"/>
            <p:cNvSpPr/>
            <p:nvPr/>
          </p:nvSpPr>
          <p:spPr>
            <a:xfrm>
              <a:off x="0" y="5661248"/>
              <a:ext cx="9144000" cy="119675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grpSp>
          <p:nvGrpSpPr>
            <p:cNvPr id="9" name="Skupina 8"/>
            <p:cNvGrpSpPr/>
            <p:nvPr/>
          </p:nvGrpSpPr>
          <p:grpSpPr>
            <a:xfrm>
              <a:off x="611560" y="5877272"/>
              <a:ext cx="7956550" cy="768350"/>
              <a:chOff x="628650" y="6040438"/>
              <a:chExt cx="7956550" cy="768350"/>
            </a:xfrm>
            <a:grpFill/>
          </p:grpSpPr>
          <p:pic>
            <p:nvPicPr>
              <p:cNvPr id="10" name="Obrázok 5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650" y="6040438"/>
                <a:ext cx="860425" cy="76835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</p:pic>
          <p:pic>
            <p:nvPicPr>
              <p:cNvPr id="11" name="Obrázok 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4375" y="6105525"/>
                <a:ext cx="1577975" cy="587375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</p:pic>
          <p:pic>
            <p:nvPicPr>
              <p:cNvPr id="12" name="Obrázok 7" descr="C:\Users\kurucova\AppData\Local\Microsoft\Windows\INetCache\Content.Outlook\QHOJ63UD\Ministerstvo hospodarstva SR.pn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68938" y="6232525"/>
                <a:ext cx="1462087" cy="35560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</p:pic>
          <p:pic>
            <p:nvPicPr>
              <p:cNvPr id="13" name="Obrázok 9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3150" y="6221413"/>
                <a:ext cx="1162050" cy="30480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</p:pic>
          <p:pic>
            <p:nvPicPr>
              <p:cNvPr id="14" name="Obrázok 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78263" y="6119813"/>
                <a:ext cx="1019175" cy="55880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</p:pic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90" r:id="rId2"/>
    <p:sldLayoutId id="2147483686" r:id="rId3"/>
    <p:sldLayoutId id="2147483697" r:id="rId4"/>
    <p:sldLayoutId id="2147483688" r:id="rId5"/>
    <p:sldLayoutId id="2147483689" r:id="rId6"/>
    <p:sldLayoutId id="2147483691" r:id="rId7"/>
    <p:sldLayoutId id="2147483692" r:id="rId8"/>
    <p:sldLayoutId id="214748369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800" kern="1200" spc="3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800" kern="1200" spc="3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800" kern="1200" spc="3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800" kern="1200" spc="3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800" kern="1200" spc="3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k-SK" dirty="0" smtClean="0"/>
              <a:t>31/05/2017</a:t>
            </a: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BR" dirty="0" smtClean="0"/>
              <a:t>Finančná implementácia OP Integrovaná infraštruktúra</a:t>
            </a:r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03DBC5-DA4E-46D9-9460-C2C032EE5A8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84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ransition spd="slow">
    <p:fade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1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592288"/>
          </a:xfrm>
        </p:spPr>
        <p:txBody>
          <a:bodyPr/>
          <a:lstStyle/>
          <a:p>
            <a:r>
              <a:rPr lang="sk-SK" sz="2800" dirty="0" smtClean="0"/>
              <a:t>14</a:t>
            </a:r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Rokovanie  </a:t>
            </a:r>
            <a:b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MONITOROVACIEHO VÝBORU </a:t>
            </a:r>
            <a:r>
              <a:rPr lang="sk-SK" sz="2400" b="1" dirty="0" smtClean="0">
                <a:latin typeface="Century Gothic" panose="020B0502020202020204" pitchFamily="34" charset="0"/>
              </a:rPr>
              <a:t/>
            </a:r>
            <a:br>
              <a:rPr lang="sk-SK" sz="2400" b="1" dirty="0" smtClean="0">
                <a:latin typeface="Century Gothic" panose="020B0502020202020204" pitchFamily="34" charset="0"/>
              </a:rPr>
            </a:br>
            <a:r>
              <a:rPr lang="sk-SK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sk-SK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sk-SK" sz="2000" cap="none" dirty="0" smtClean="0">
                <a:latin typeface="Century Gothic" panose="020B0502020202020204" pitchFamily="34" charset="0"/>
              </a:rPr>
              <a:t>pre operačný progra</a:t>
            </a:r>
            <a:r>
              <a:rPr lang="sk-SK" sz="2000" cap="none" dirty="0" smtClean="0"/>
              <a:t>m Výskum a inovácie (MV OP VaI)</a:t>
            </a:r>
            <a:r>
              <a:rPr lang="sk-SK" sz="2000" cap="none" dirty="0" smtClean="0">
                <a:latin typeface="Century Gothic" panose="020B0502020202020204" pitchFamily="34" charset="0"/>
              </a:rPr>
              <a:t> </a:t>
            </a:r>
            <a:r>
              <a:rPr lang="sk-SK" sz="2400" b="1" dirty="0" smtClean="0">
                <a:latin typeface="Century Gothic" panose="020B0502020202020204" pitchFamily="34" charset="0"/>
              </a:rPr>
              <a:t/>
            </a:r>
            <a:br>
              <a:rPr lang="sk-SK" sz="2400" b="1" dirty="0" smtClean="0">
                <a:latin typeface="Century Gothic" panose="020B0502020202020204" pitchFamily="34" charset="0"/>
              </a:rPr>
            </a:br>
            <a:endParaRPr lang="sk-SK" sz="2400" b="1" dirty="0">
              <a:latin typeface="Century Gothic" panose="020B0502020202020204" pitchFamily="34" charset="0"/>
            </a:endParaRPr>
          </a:p>
        </p:txBody>
      </p:sp>
      <p:sp>
        <p:nvSpPr>
          <p:cNvPr id="15" name="TextBox 7"/>
          <p:cNvSpPr txBox="1">
            <a:spLocks noChangeArrowheads="1"/>
          </p:cNvSpPr>
          <p:nvPr/>
        </p:nvSpPr>
        <p:spPr bwMode="auto">
          <a:xfrm>
            <a:off x="258763" y="4860449"/>
            <a:ext cx="86645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k-SK" altLang="sk-SK" sz="1600" dirty="0" smtClean="0">
                <a:latin typeface="Century Gothic" pitchFamily="34" charset="0"/>
              </a:rPr>
              <a:t>26. 06. 2019</a:t>
            </a:r>
            <a:endParaRPr lang="sk-SK" altLang="sk-SK" sz="16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65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637928"/>
            <a:ext cx="7924800" cy="1143000"/>
          </a:xfrm>
        </p:spPr>
        <p:txBody>
          <a:bodyPr/>
          <a:lstStyle/>
          <a:p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pt-BR" sz="2800" b="1" dirty="0"/>
              <a:t>Informácia o aktuálnom stave </a:t>
            </a:r>
            <a:r>
              <a:rPr lang="pt-BR" sz="2800" b="1" dirty="0" smtClean="0"/>
              <a:t>implementácie </a:t>
            </a:r>
            <a:r>
              <a:rPr lang="pt-BR" sz="2800" b="1" dirty="0"/>
              <a:t>OP VaI 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390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4. </a:t>
            </a:r>
            <a:r>
              <a:rPr lang="pt-BR" dirty="0"/>
              <a:t>Informácia o aktuálnom stave implementácie OP VaI</a:t>
            </a:r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pt-BR" dirty="0"/>
              <a:t>Informácia o aktuálnom stave implementácie OP VaI</a:t>
            </a:r>
          </a:p>
        </p:txBody>
      </p:sp>
      <p:sp>
        <p:nvSpPr>
          <p:cNvPr id="9" name="Zástupný symbol obsahu 3"/>
          <p:cNvSpPr>
            <a:spLocks noGrp="1"/>
          </p:cNvSpPr>
          <p:nvPr>
            <p:ph sz="quarter" idx="13"/>
          </p:nvPr>
        </p:nvSpPr>
        <p:spPr>
          <a:xfrm>
            <a:off x="35063" y="1700808"/>
            <a:ext cx="8640960" cy="4968552"/>
          </a:xfrm>
        </p:spPr>
        <p:txBody>
          <a:bodyPr>
            <a:normAutofit/>
          </a:bodyPr>
          <a:lstStyle/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r>
              <a:rPr lang="sk-SK" sz="1600" b="1" dirty="0" smtClean="0"/>
              <a:t>Stav alokácie (EÚ zdroj) v rámci OP VaI k 21.06.2019:</a:t>
            </a:r>
            <a:endParaRPr lang="en-US" sz="135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en-US" sz="16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8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8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8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8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8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8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600" dirty="0"/>
          </a:p>
          <a:p>
            <a:pPr marL="0" indent="0" algn="just">
              <a:buClr>
                <a:srgbClr val="67B346"/>
              </a:buClr>
              <a:buNone/>
              <a:tabLst>
                <a:tab pos="442913" algn="l"/>
              </a:tabLst>
            </a:pPr>
            <a:r>
              <a:rPr lang="sk-SK" sz="1200" dirty="0"/>
              <a:t>	* bez zohľadnenia </a:t>
            </a:r>
            <a:r>
              <a:rPr lang="sk-SK" sz="1200" dirty="0" err="1"/>
              <a:t>decommitmentu</a:t>
            </a:r>
            <a:r>
              <a:rPr lang="sk-SK" sz="1200" dirty="0"/>
              <a:t> k </a:t>
            </a:r>
            <a:r>
              <a:rPr lang="sk-SK" sz="1200" dirty="0" smtClean="0"/>
              <a:t>31.12.2018</a:t>
            </a:r>
            <a:endParaRPr lang="en-US" sz="12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09" y="2060848"/>
            <a:ext cx="5695182" cy="3135000"/>
          </a:xfrm>
          <a:prstGeom prst="rect">
            <a:avLst/>
          </a:prstGeom>
        </p:spPr>
      </p:pic>
      <p:graphicFrame>
        <p:nvGraphicFramePr>
          <p:cNvPr id="6" name="Graf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378369"/>
              </p:ext>
            </p:extLst>
          </p:nvPr>
        </p:nvGraphicFramePr>
        <p:xfrm>
          <a:off x="6162726" y="1933230"/>
          <a:ext cx="2873770" cy="3480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879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4. </a:t>
            </a:r>
            <a:r>
              <a:rPr lang="pt-BR" dirty="0"/>
              <a:t>Informácia o aktuálnom stave implementácie OP VaI</a:t>
            </a:r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pt-BR" dirty="0"/>
              <a:t>Informácia o aktuálnom stave implementácie OP VaI</a:t>
            </a:r>
          </a:p>
        </p:txBody>
      </p:sp>
      <p:sp>
        <p:nvSpPr>
          <p:cNvPr id="9" name="Zástupný symbol obsahu 3"/>
          <p:cNvSpPr>
            <a:spLocks noGrp="1"/>
          </p:cNvSpPr>
          <p:nvPr>
            <p:ph sz="quarter" idx="13"/>
          </p:nvPr>
        </p:nvSpPr>
        <p:spPr>
          <a:xfrm>
            <a:off x="35063" y="1700808"/>
            <a:ext cx="8640960" cy="4968552"/>
          </a:xfrm>
        </p:spPr>
        <p:txBody>
          <a:bodyPr>
            <a:normAutofit/>
          </a:bodyPr>
          <a:lstStyle/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r>
              <a:rPr lang="sk-SK" sz="1600" b="1" dirty="0" smtClean="0"/>
              <a:t>Stav kontrahovania a čerpania (EÚ zdroj) v rámci OP VaI k 21.06.2019</a:t>
            </a:r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en-US" sz="135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/>
          </a:p>
          <a:p>
            <a:pPr marL="0" indent="0" algn="just">
              <a:buClr>
                <a:srgbClr val="67B346"/>
              </a:buClr>
              <a:buNone/>
              <a:tabLst>
                <a:tab pos="442913" algn="l"/>
              </a:tabLst>
            </a:pPr>
            <a:r>
              <a:rPr lang="sk-SK" sz="1500" dirty="0" smtClean="0"/>
              <a:t>	</a:t>
            </a:r>
            <a:r>
              <a:rPr lang="sk-SK" sz="1200" dirty="0" smtClean="0"/>
              <a:t>* </a:t>
            </a:r>
            <a:r>
              <a:rPr lang="sk-SK" sz="1200" dirty="0"/>
              <a:t>bez zohľadnenia </a:t>
            </a:r>
            <a:r>
              <a:rPr lang="sk-SK" sz="1200" dirty="0" err="1"/>
              <a:t>decommitmentu</a:t>
            </a:r>
            <a:r>
              <a:rPr lang="sk-SK" sz="1200" dirty="0"/>
              <a:t> k 31.12.2018</a:t>
            </a:r>
            <a:endParaRPr lang="en-US" sz="1200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05" y="2060848"/>
            <a:ext cx="8110989" cy="31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637928"/>
            <a:ext cx="7924800" cy="1143000"/>
          </a:xfrm>
        </p:spPr>
        <p:txBody>
          <a:bodyPr/>
          <a:lstStyle/>
          <a:p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pt-BR" sz="2800" b="1" dirty="0"/>
              <a:t>Informácia o aktuálnom stave finančnej implementácie OP VaI 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42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501092"/>
            <a:ext cx="8254466" cy="848206"/>
          </a:xfrm>
        </p:spPr>
        <p:txBody>
          <a:bodyPr>
            <a:noAutofit/>
          </a:bodyPr>
          <a:lstStyle/>
          <a:p>
            <a:pPr algn="ctr"/>
            <a:r>
              <a:rPr lang="pl-PL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Finančná implementácia na národnej úrovni k 21.06.2019</a:t>
            </a:r>
            <a:endParaRPr lang="sk-SK" sz="2400" b="1" spc="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14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8" name="Tabuľka 7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55564204"/>
              </p:ext>
            </p:extLst>
          </p:nvPr>
        </p:nvGraphicFramePr>
        <p:xfrm>
          <a:off x="287524" y="1700808"/>
          <a:ext cx="8568952" cy="3236116"/>
        </p:xfrm>
        <a:graphic>
          <a:graphicData uri="http://schemas.openxmlformats.org/drawingml/2006/table">
            <a:tbl>
              <a:tblPr/>
              <a:tblGrid>
                <a:gridCol w="1747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28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57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14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0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0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959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Program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Alokácia </a:t>
                      </a:r>
                      <a:b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2014 - 2020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Čerpanie z alokácie </a:t>
                      </a:r>
                      <a:b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2014 - 2020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Ostáva schváliť </a:t>
                      </a:r>
                      <a:br>
                        <a:rPr lang="pl-PL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l-PL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na CO v r. 2019*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Ostáva deklarovať na EK do 31.12.2019 (n+3)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Ostáva deklarovať na EK do 31.12.2020 (n+3)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906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EÚ zdroj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EÚ zdroj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EÚ zdroj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EÚ zdroj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94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94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4=2/1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5=3/1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ctr"/>
                      <a:r>
                        <a:rPr lang="sk-S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Technická pomoc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159 071 912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69 301 636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55 310 210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43,57%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34,77%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3 755 085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Integrovaná infraštruktúra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3 949 210 563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1 328 351 120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1 252 905 892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33,64%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31,73%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127 456 574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PS INTERACT III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39 392 594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13 477 289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13 438 478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30,41%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34,11%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Ľudské zdroje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2 217 348 081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633 832 729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719 301 110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28,59%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32,44%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79 775 745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Kvalita životného prostredia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3 137 900 110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587 138 485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514 581 588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18,71%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16,40%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189 854 302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246 506 632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579 476 329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Efektívna verejná správa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278 449 284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46 956 705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42 936 089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16,86%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15,42%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20 714 214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24 734 822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54 251 954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ctr"/>
                      <a:r>
                        <a:rPr lang="sk-S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Integrovaný regionálny OP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1 699 941 778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213 914 326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210 261 300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12,58%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12,37%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178 204 088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178 130 246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361 890 555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Výskum a inovácie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2 122 608 228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230 611 041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226 853 165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10,86%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10,69%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209 577 145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217 507 290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453 570 913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Rybné hospodárstvo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15 785 000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879 091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669 335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5,57%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4,24%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1 442 297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1 652 053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3 319 248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3642">
                <a:tc>
                  <a:txBody>
                    <a:bodyPr/>
                    <a:lstStyle/>
                    <a:p>
                      <a:pPr algn="l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Program Interreg V-A SK-CZ</a:t>
                      </a:r>
                      <a:r>
                        <a:rPr lang="sk-SK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90 139 463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2 972 692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2 220 443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3,30%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2,46%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5 521 236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6 158 060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17 020 571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5295">
                <a:tc>
                  <a:txBody>
                    <a:bodyPr/>
                    <a:lstStyle/>
                    <a:p>
                      <a:pPr algn="l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Program Interreg V-A SK-AT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75 892 681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2 303 056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2 018 971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3,03%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2,66%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4 575 079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5 035 287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20 393 255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3642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 EŠIF (bez PRV)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13 785 739 694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3 129 738 168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3 040 496 580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22,70%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22,06%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609 888 362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679 724 389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1 700 910 229</a:t>
                      </a:r>
                    </a:p>
                  </a:txBody>
                  <a:tcPr marL="0" marR="82248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318465" y="5394702"/>
            <a:ext cx="8538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sk-SK" sz="800" b="1" dirty="0">
                <a:solidFill>
                  <a:srgbClr val="000000"/>
                </a:solidFill>
                <a:latin typeface="Arial Narrow" panose="020B0606020202030204" pitchFamily="34" charset="0"/>
              </a:rPr>
              <a:t>* jedná sa o prepočítaný objem výdavkov pomermi financovania na úrovni prioritnej osi finančného plánu operačného programu na základe schválených objemov v predložených SŽP. Uvedená suma nepredstavuje objem výdavkov SŽP potrebných na zabezpečenie n+3, vzhľadom k potrebe jej prepočítania pomermi financovania na úrovni prioritných osí finančného plánu operačného programu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145307" y="4967404"/>
            <a:ext cx="926185" cy="208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defTabSz="4492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sk-SK" altLang="sk-SK" sz="800" dirty="0">
                <a:solidFill>
                  <a:srgbClr val="000000"/>
                </a:solidFill>
                <a:latin typeface="Arial Narrow" panose="020B0606020202030204" pitchFamily="34" charset="0"/>
              </a:rPr>
              <a:t>Zdroj: CO (MF </a:t>
            </a:r>
            <a:r>
              <a:rPr lang="sk-SK" altLang="sk-SK" sz="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SR</a:t>
            </a:r>
            <a:r>
              <a:rPr lang="sk-SK" altLang="sk-SK" sz="800" dirty="0">
                <a:solidFill>
                  <a:srgbClr val="000000"/>
                </a:solidFill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14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9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501092"/>
            <a:ext cx="8254466" cy="848206"/>
          </a:xfrm>
        </p:spPr>
        <p:txBody>
          <a:bodyPr>
            <a:noAutofit/>
          </a:bodyPr>
          <a:lstStyle/>
          <a:p>
            <a:pPr algn="ctr"/>
            <a:r>
              <a:rPr lang="pl-PL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Finančná implementácia na národnej úrovni k 21.06.2019</a:t>
            </a:r>
            <a:endParaRPr lang="sk-SK" sz="2400" b="1" spc="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15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1498402" y="5191684"/>
            <a:ext cx="756047" cy="11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 defTabSz="4492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36947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sk-SK" altLang="sk-SK" sz="600" dirty="0">
                <a:solidFill>
                  <a:srgbClr val="000000"/>
                </a:solidFill>
                <a:latin typeface="Arial Narrow" panose="020B0606020202030204" pitchFamily="34" charset="0"/>
              </a:rPr>
              <a:t>Zdroj: CO (MF SR)</a:t>
            </a: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70" y="1700808"/>
            <a:ext cx="7709060" cy="4037426"/>
          </a:xfrm>
          <a:prstGeom prst="rect">
            <a:avLst/>
          </a:prstGeom>
        </p:spPr>
      </p:pic>
      <p:sp>
        <p:nvSpPr>
          <p:cNvPr id="8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86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9618" y="764201"/>
            <a:ext cx="8259096" cy="302657"/>
          </a:xfrm>
        </p:spPr>
        <p:txBody>
          <a:bodyPr>
            <a:noAutofit/>
          </a:bodyPr>
          <a:lstStyle/>
          <a:p>
            <a:pPr algn="ctr"/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schválené Výdavky OP Výskum a inovácie na CO v roku 2018 a 2019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16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 bwMode="auto">
          <a:xfrm>
            <a:off x="811204" y="5022140"/>
            <a:ext cx="756047" cy="11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 defTabSz="4492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36947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sk-SK" altLang="sk-SK" sz="675" dirty="0">
                <a:solidFill>
                  <a:srgbClr val="000000"/>
                </a:solidFill>
                <a:latin typeface="Arial Narrow" panose="020B0606020202030204" pitchFamily="34" charset="0"/>
              </a:rPr>
              <a:t>Zdroj: CO (MF SR)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2216259"/>
            <a:ext cx="9762371" cy="3100268"/>
          </a:xfrm>
          <a:prstGeom prst="rect">
            <a:avLst/>
          </a:prstGeom>
        </p:spPr>
      </p:pic>
      <p:sp>
        <p:nvSpPr>
          <p:cNvPr id="12" name="Ľavá zložená zátvorka 11"/>
          <p:cNvSpPr/>
          <p:nvPr/>
        </p:nvSpPr>
        <p:spPr>
          <a:xfrm rot="16200000">
            <a:off x="3245337" y="2260750"/>
            <a:ext cx="116668" cy="4984932"/>
          </a:xfrm>
          <a:prstGeom prst="leftBrace">
            <a:avLst>
              <a:gd name="adj1" fmla="val 8333"/>
              <a:gd name="adj2" fmla="val 48643"/>
            </a:avLst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sz="8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BlokTextu 1"/>
          <p:cNvSpPr txBox="1"/>
          <p:nvPr/>
        </p:nvSpPr>
        <p:spPr>
          <a:xfrm>
            <a:off x="2829223" y="4827447"/>
            <a:ext cx="878681" cy="18572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1050" b="1" dirty="0">
                <a:solidFill>
                  <a:srgbClr val="FF0000"/>
                </a:solidFill>
                <a:latin typeface="Arial Narrow" panose="020B0606020202030204" pitchFamily="34" charset="0"/>
              </a:rPr>
              <a:t>2018: 123,24</a:t>
            </a:r>
          </a:p>
        </p:txBody>
      </p:sp>
      <p:sp>
        <p:nvSpPr>
          <p:cNvPr id="17" name="Ľavá zložená zátvorka 16"/>
          <p:cNvSpPr/>
          <p:nvPr/>
        </p:nvSpPr>
        <p:spPr>
          <a:xfrm rot="16200000">
            <a:off x="7327660" y="3606770"/>
            <a:ext cx="105304" cy="2304256"/>
          </a:xfrm>
          <a:prstGeom prst="leftBrace">
            <a:avLst>
              <a:gd name="adj1" fmla="val 8333"/>
              <a:gd name="adj2" fmla="val 48643"/>
            </a:avLst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sz="8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BlokTextu 1"/>
          <p:cNvSpPr txBox="1"/>
          <p:nvPr/>
        </p:nvSpPr>
        <p:spPr>
          <a:xfrm>
            <a:off x="6948264" y="4836411"/>
            <a:ext cx="878681" cy="18572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1050" b="1" dirty="0">
                <a:solidFill>
                  <a:srgbClr val="FF0000"/>
                </a:solidFill>
                <a:latin typeface="Arial Narrow" panose="020B0606020202030204" pitchFamily="34" charset="0"/>
              </a:rPr>
              <a:t>2019: 19,96</a:t>
            </a:r>
          </a:p>
        </p:txBody>
      </p:sp>
      <p:sp>
        <p:nvSpPr>
          <p:cNvPr id="19" name="BlokTextu 1"/>
          <p:cNvSpPr txBox="1"/>
          <p:nvPr/>
        </p:nvSpPr>
        <p:spPr>
          <a:xfrm>
            <a:off x="8384677" y="1964990"/>
            <a:ext cx="759323" cy="16786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1050" b="1" dirty="0">
                <a:solidFill>
                  <a:prstClr val="black"/>
                </a:solidFill>
                <a:latin typeface="Arial Narrow" panose="020B0606020202030204" pitchFamily="34" charset="0"/>
              </a:rPr>
              <a:t>v mil. €</a:t>
            </a:r>
            <a:endParaRPr lang="sk-SK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11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8251722" cy="302657"/>
          </a:xfrm>
        </p:spPr>
        <p:txBody>
          <a:bodyPr>
            <a:noAutofit/>
          </a:bodyPr>
          <a:lstStyle/>
          <a:p>
            <a:pPr algn="ctr"/>
            <a:r>
              <a:rPr lang="sk-SK" sz="22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Schválené výdavky a Odhad očakávaných výdavkov RO za OP VAI na celé </a:t>
            </a:r>
            <a:r>
              <a:rPr lang="sk-SK" sz="2200" b="1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obdobie k </a:t>
            </a:r>
            <a:r>
              <a:rPr lang="sk-SK" sz="22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21.06.2019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915816" y="5872071"/>
            <a:ext cx="3445595" cy="221225"/>
          </a:xfrm>
        </p:spPr>
        <p:txBody>
          <a:bodyPr/>
          <a:lstStyle/>
          <a:p>
            <a:r>
              <a:rPr lang="sk-SK" sz="900" dirty="0">
                <a:latin typeface="Arial Narrow" panose="020B0606020202030204" pitchFamily="34" charset="0"/>
              </a:rPr>
              <a:t>odhady čerpania sú prepočítané pomermi z finančného plánu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17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 bwMode="auto">
          <a:xfrm>
            <a:off x="1661152" y="5064015"/>
            <a:ext cx="756047" cy="11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 defTabSz="4492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36947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sk-SK" altLang="sk-SK" sz="675" dirty="0">
                <a:solidFill>
                  <a:srgbClr val="000000"/>
                </a:solidFill>
                <a:latin typeface="Arial Narrow" panose="020B0606020202030204" pitchFamily="34" charset="0"/>
              </a:rPr>
              <a:t>Zdroj: CO (MF SR)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43" y="1619487"/>
            <a:ext cx="7474039" cy="4204776"/>
          </a:xfrm>
          <a:prstGeom prst="rect">
            <a:avLst/>
          </a:prstGeom>
        </p:spPr>
      </p:pic>
      <p:sp>
        <p:nvSpPr>
          <p:cNvPr id="9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85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51553"/>
            <a:ext cx="8273846" cy="302657"/>
          </a:xfrm>
        </p:spPr>
        <p:txBody>
          <a:bodyPr>
            <a:noAutofit/>
          </a:bodyPr>
          <a:lstStyle/>
          <a:p>
            <a:pPr algn="ctr"/>
            <a:r>
              <a:rPr lang="sk-SK" sz="22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Prehľad </a:t>
            </a:r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čerpania</a:t>
            </a:r>
            <a:r>
              <a:rPr lang="sk-SK" sz="22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 minimálne hranice </a:t>
            </a:r>
            <a:r>
              <a:rPr lang="sk-SK" sz="2200" b="1" spc="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</a:t>
            </a:r>
            <a:r>
              <a:rPr lang="sk-SK" sz="22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sk-SK" sz="2200" b="1" spc="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VaI</a:t>
            </a:r>
            <a:r>
              <a:rPr lang="sk-SK" sz="22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sk-SK" altLang="sk-SK" sz="22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 21.06.2019</a:t>
            </a:r>
            <a:endParaRPr lang="sk-SK" sz="2200" b="1" spc="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18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490182" y="1801481"/>
            <a:ext cx="1611619" cy="3972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00" eaLnBrk="0" fontAlgn="base" hangingPunct="0">
              <a:spcBef>
                <a:spcPts val="450"/>
              </a:spcBef>
              <a:spcAft>
                <a:spcPct val="0"/>
              </a:spcAft>
            </a:pP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2018</a:t>
            </a: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dekomitment</a:t>
            </a: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2018:       81,45 mil. €</a:t>
            </a: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odhad platieb na EK pre rok 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2018:</a:t>
            </a: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220 mil. 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€</a:t>
            </a:r>
            <a:endParaRPr lang="sk-SK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plnenie odhadov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62,84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%</a:t>
            </a:r>
            <a:endParaRPr lang="sk-SK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lvl="1" defTabSz="685800" eaLnBrk="0" fontAlgn="base" hangingPunct="0">
              <a:spcBef>
                <a:spcPts val="450"/>
              </a:spcBef>
              <a:spcAft>
                <a:spcPct val="0"/>
              </a:spcAft>
            </a:pPr>
            <a:endParaRPr lang="en-GB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lvl="1" defTabSz="685800" eaLnBrk="0" fontAlgn="base" hangingPunct="0">
              <a:spcBef>
                <a:spcPts val="450"/>
              </a:spcBef>
              <a:spcAft>
                <a:spcPct val="0"/>
              </a:spcAft>
            </a:pP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2019</a:t>
            </a:r>
            <a:endParaRPr lang="sk-SK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n+3 na rok 2019 naplnené na 9,73%</a:t>
            </a: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ostáva schváliť na národnej úrovni: 209,58 mil. €</a:t>
            </a: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ostáva deklarovať na EK: 217,51  </a:t>
            </a:r>
            <a:r>
              <a:rPr lang="sk-SK" sz="900" b="1" i="1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mil. 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€</a:t>
            </a:r>
            <a:endParaRPr lang="sk-SK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odhad platieb na EK pre rok 2019: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235 mil. 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€</a:t>
            </a:r>
            <a:endParaRPr lang="sk-SK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plnenie odhadov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sk-SK" sz="900" b="1" i="1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5,83</a:t>
            </a:r>
            <a:r>
              <a:rPr lang="en-GB" sz="900" b="1" i="1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%</a:t>
            </a:r>
            <a:endParaRPr lang="sk-SK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sk-SK" sz="900" b="1" i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lvl="1" defTabSz="685800" eaLnBrk="0" fontAlgn="base" hangingPunct="0">
              <a:spcBef>
                <a:spcPts val="450"/>
              </a:spcBef>
              <a:spcAft>
                <a:spcPct val="0"/>
              </a:spcAft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2020</a:t>
            </a:r>
          </a:p>
          <a:p>
            <a:pPr marL="128588" lvl="1" indent="-128588" defTabSz="685800" eaLnBrk="0" fontAlgn="base" hangingPunct="0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odhad platieb na EK pre rok 2020:  400 mil. €</a:t>
            </a:r>
          </a:p>
        </p:txBody>
      </p:sp>
      <p:sp>
        <p:nvSpPr>
          <p:cNvPr id="12" name="Nadpis 1"/>
          <p:cNvSpPr txBox="1">
            <a:spLocks/>
          </p:cNvSpPr>
          <p:nvPr/>
        </p:nvSpPr>
        <p:spPr bwMode="auto">
          <a:xfrm>
            <a:off x="2051720" y="5661248"/>
            <a:ext cx="756047" cy="11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 defTabSz="4492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36947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sk-SK" altLang="sk-SK" sz="675" dirty="0">
                <a:solidFill>
                  <a:srgbClr val="000000"/>
                </a:solidFill>
                <a:latin typeface="Arial Narrow" panose="020B0606020202030204" pitchFamily="34" charset="0"/>
              </a:rPr>
              <a:t>Zdroj: CO (MF SR)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933952"/>
            <a:ext cx="6816162" cy="3727296"/>
          </a:xfrm>
          <a:prstGeom prst="rect">
            <a:avLst/>
          </a:prstGeom>
        </p:spPr>
      </p:pic>
      <p:sp>
        <p:nvSpPr>
          <p:cNvPr id="8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77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649194"/>
            <a:ext cx="7553990" cy="403542"/>
          </a:xfrm>
        </p:spPr>
        <p:txBody>
          <a:bodyPr>
            <a:noAutofit/>
          </a:bodyPr>
          <a:lstStyle/>
          <a:p>
            <a:pPr algn="ctr"/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Stav finančnej </a:t>
            </a:r>
            <a:r>
              <a:rPr lang="sk-SK" sz="2400" b="1" spc="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IMPLEMENTÁCIe</a:t>
            </a:r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Finančných nástrojov za </a:t>
            </a:r>
            <a:r>
              <a:rPr lang="sk-SK" sz="2400" b="1" spc="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</a:t>
            </a:r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sk-SK" sz="2400" b="1" spc="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VaI</a:t>
            </a:r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sk-SK" alt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 21.06.2019</a:t>
            </a:r>
            <a:endParaRPr lang="sk-SK" sz="2400" b="1" spc="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19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2339752" y="5761782"/>
            <a:ext cx="756047" cy="11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 defTabSz="4492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36947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sk-SK" altLang="sk-SK" sz="675" dirty="0">
                <a:solidFill>
                  <a:srgbClr val="000000"/>
                </a:solidFill>
                <a:latin typeface="Arial Narrow" panose="020B0606020202030204" pitchFamily="34" charset="0"/>
              </a:rPr>
              <a:t> Zdroj: CO (MF SR)</a:t>
            </a:r>
          </a:p>
        </p:txBody>
      </p:sp>
      <p:pic>
        <p:nvPicPr>
          <p:cNvPr id="9" name="Obrázok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2204864"/>
            <a:ext cx="7081727" cy="3548911"/>
          </a:xfrm>
          <a:prstGeom prst="rect">
            <a:avLst/>
          </a:prstGeom>
        </p:spPr>
      </p:pic>
      <p:sp>
        <p:nvSpPr>
          <p:cNvPr id="10" name="BlokTextu 4"/>
          <p:cNvSpPr txBox="1"/>
          <p:nvPr/>
        </p:nvSpPr>
        <p:spPr>
          <a:xfrm>
            <a:off x="8244408" y="2284188"/>
            <a:ext cx="624663" cy="19848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1125" b="1" dirty="0">
                <a:solidFill>
                  <a:prstClr val="black"/>
                </a:solidFill>
                <a:latin typeface="Arial Narrow" panose="020B0606020202030204" pitchFamily="34" charset="0"/>
              </a:rPr>
              <a:t>v mil. €</a:t>
            </a:r>
          </a:p>
        </p:txBody>
      </p:sp>
      <p:sp>
        <p:nvSpPr>
          <p:cNvPr id="11" name="Zástupný symbol obsahu 10"/>
          <p:cNvSpPr txBox="1">
            <a:spLocks noGrp="1"/>
          </p:cNvSpPr>
          <p:nvPr>
            <p:ph idx="1"/>
          </p:nvPr>
        </p:nvSpPr>
        <p:spPr>
          <a:xfrm>
            <a:off x="323528" y="2171305"/>
            <a:ext cx="2360596" cy="121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>
              <a:spcBef>
                <a:spcPts val="0"/>
              </a:spcBef>
              <a:buNone/>
            </a:pPr>
            <a:r>
              <a:rPr lang="sk-SK" sz="900" b="1" i="1" dirty="0">
                <a:cs typeface="Arial" panose="020B0604020202020204" pitchFamily="34" charset="0"/>
              </a:rPr>
              <a:t>Alokácia FN (spolu): 195,43 mil. € </a:t>
            </a:r>
            <a:endParaRPr lang="sk-SK" sz="900" b="1" i="1" dirty="0" smtClean="0">
              <a:cs typeface="Arial" panose="020B0604020202020204" pitchFamily="34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sk-SK" sz="900" b="1" i="1" dirty="0" smtClean="0">
                <a:cs typeface="Arial" panose="020B0604020202020204" pitchFamily="34" charset="0"/>
              </a:rPr>
              <a:t>(</a:t>
            </a:r>
            <a:r>
              <a:rPr lang="sk-SK" sz="900" b="1" i="1" dirty="0">
                <a:cs typeface="Arial" panose="020B0604020202020204" pitchFamily="34" charset="0"/>
              </a:rPr>
              <a:t>za EFRR) </a:t>
            </a:r>
          </a:p>
          <a:p>
            <a:pPr marL="0" lvl="1" indent="0">
              <a:spcBef>
                <a:spcPts val="0"/>
              </a:spcBef>
              <a:buNone/>
            </a:pPr>
            <a:endParaRPr lang="sk-SK" sz="900" b="1" i="1" dirty="0">
              <a:cs typeface="Arial" panose="020B0604020202020204" pitchFamily="34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sk-SK" sz="900" b="1" i="1" dirty="0">
                <a:cs typeface="Arial" panose="020B0604020202020204" pitchFamily="34" charset="0"/>
              </a:rPr>
              <a:t>- 1. </a:t>
            </a:r>
            <a:r>
              <a:rPr lang="sk-SK" sz="900" b="1" i="1" dirty="0" err="1">
                <a:cs typeface="Arial" panose="020B0604020202020204" pitchFamily="34" charset="0"/>
              </a:rPr>
              <a:t>tranža</a:t>
            </a:r>
            <a:r>
              <a:rPr lang="sk-SK" sz="900" b="1" i="1" dirty="0">
                <a:cs typeface="Arial" panose="020B0604020202020204" pitchFamily="34" charset="0"/>
              </a:rPr>
              <a:t> spolu: 48,86 mil. € (za EFRR)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sk-SK" sz="900" b="1" i="1" dirty="0">
                <a:cs typeface="Arial" panose="020B0604020202020204" pitchFamily="34" charset="0"/>
              </a:rPr>
              <a:t>  z toho: rok 2016 - 17,03 mil. €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sk-SK" sz="900" b="1" i="1" dirty="0">
                <a:cs typeface="Arial" panose="020B0604020202020204" pitchFamily="34" charset="0"/>
              </a:rPr>
              <a:t>               rok 2017 - 14,52 mil. €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sk-SK" sz="900" b="1" i="1" dirty="0">
                <a:cs typeface="Arial" panose="020B0604020202020204" pitchFamily="34" charset="0"/>
              </a:rPr>
              <a:t>               rok 2018 - 17,31 mil. € </a:t>
            </a:r>
          </a:p>
          <a:p>
            <a:pPr marL="0" lvl="1" indent="0">
              <a:spcBef>
                <a:spcPts val="0"/>
              </a:spcBef>
              <a:buNone/>
            </a:pPr>
            <a:endParaRPr lang="sk-SK" sz="900" b="1" i="1" dirty="0">
              <a:cs typeface="Arial" panose="020B0604020202020204" pitchFamily="34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sk-SK" sz="900" b="1" i="1" dirty="0">
                <a:cs typeface="Arial" panose="020B0604020202020204" pitchFamily="34" charset="0"/>
              </a:rPr>
              <a:t>- zúčtovanie: 0 €</a:t>
            </a:r>
          </a:p>
        </p:txBody>
      </p:sp>
      <p:sp>
        <p:nvSpPr>
          <p:cNvPr id="12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9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6737"/>
            <a:ext cx="7924800" cy="634082"/>
          </a:xfrm>
        </p:spPr>
        <p:txBody>
          <a:bodyPr/>
          <a:lstStyle/>
          <a:p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rokovania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1115616" y="692696"/>
            <a:ext cx="7128792" cy="482453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sk-SK" sz="1600" b="1" dirty="0" smtClean="0"/>
              <a:t>Úvod</a:t>
            </a:r>
            <a:endParaRPr lang="sk-SK" sz="1600" i="1" dirty="0" smtClean="0">
              <a:solidFill>
                <a:srgbClr val="F38B3C"/>
              </a:solidFill>
            </a:endParaRPr>
          </a:p>
          <a:p>
            <a:pPr algn="just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sk-SK" sz="1600" b="1" dirty="0" smtClean="0"/>
              <a:t>Výročná </a:t>
            </a:r>
            <a:r>
              <a:rPr lang="sk-SK" sz="1600" b="1" dirty="0"/>
              <a:t>správa o vykonávaní OP </a:t>
            </a:r>
            <a:r>
              <a:rPr lang="sk-SK" sz="1600" b="1" dirty="0" err="1"/>
              <a:t>VaI</a:t>
            </a:r>
            <a:r>
              <a:rPr lang="sk-SK" sz="1600" b="1" dirty="0"/>
              <a:t> za rok </a:t>
            </a:r>
            <a:r>
              <a:rPr lang="sk-SK" sz="1600" b="1" dirty="0" smtClean="0"/>
              <a:t>2018 </a:t>
            </a:r>
            <a:r>
              <a:rPr lang="sk-SK" sz="1600" i="1" dirty="0" smtClean="0"/>
              <a:t>–</a:t>
            </a:r>
            <a:br>
              <a:rPr lang="sk-SK" sz="1600" i="1" dirty="0" smtClean="0"/>
            </a:br>
            <a:r>
              <a:rPr lang="sk-SK" sz="1600" i="1" dirty="0" smtClean="0">
                <a:solidFill>
                  <a:srgbClr val="F38B3C"/>
                </a:solidFill>
              </a:rPr>
              <a:t>na schválenie</a:t>
            </a:r>
          </a:p>
          <a:p>
            <a:pPr algn="just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sk-SK" sz="1600" b="1" dirty="0" smtClean="0"/>
              <a:t>Kritériá </a:t>
            </a:r>
            <a:r>
              <a:rPr lang="sk-SK" sz="1600" b="1" dirty="0"/>
              <a:t>na výber dopytovo-orientovaných projektov OP </a:t>
            </a:r>
            <a:r>
              <a:rPr lang="sk-SK" sz="1600" b="1" dirty="0" err="1"/>
              <a:t>VaI</a:t>
            </a:r>
            <a:r>
              <a:rPr lang="sk-SK" sz="1600" b="1" dirty="0"/>
              <a:t> pre vybrané oblasti podpory v gescii Ministerstva hospodárstva SR, verzia 4.0 - návrh </a:t>
            </a:r>
            <a:r>
              <a:rPr lang="sk-SK" sz="1600" dirty="0"/>
              <a:t>– </a:t>
            </a:r>
            <a:r>
              <a:rPr lang="sk-SK" sz="1600" dirty="0">
                <a:solidFill>
                  <a:srgbClr val="F38B3C"/>
                </a:solidFill>
              </a:rPr>
              <a:t>na </a:t>
            </a:r>
            <a:r>
              <a:rPr lang="sk-SK" sz="1600" dirty="0" smtClean="0">
                <a:solidFill>
                  <a:srgbClr val="F38B3C"/>
                </a:solidFill>
              </a:rPr>
              <a:t>schválenie</a:t>
            </a:r>
          </a:p>
          <a:p>
            <a:pPr algn="just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600" b="1" dirty="0"/>
              <a:t>Informácia o aktuálnom stave </a:t>
            </a:r>
            <a:r>
              <a:rPr lang="pt-BR" sz="1600" b="1" dirty="0" smtClean="0"/>
              <a:t>implementácie </a:t>
            </a:r>
            <a:r>
              <a:rPr lang="pt-BR" sz="1600" b="1" dirty="0"/>
              <a:t>OP VaI - </a:t>
            </a:r>
            <a:r>
              <a:rPr lang="pt-BR" sz="1600" i="1" dirty="0">
                <a:solidFill>
                  <a:srgbClr val="F38B3C"/>
                </a:solidFill>
              </a:rPr>
              <a:t>na </a:t>
            </a:r>
            <a:r>
              <a:rPr lang="pt-BR" sz="1600" i="1" dirty="0" smtClean="0">
                <a:solidFill>
                  <a:srgbClr val="F38B3C"/>
                </a:solidFill>
              </a:rPr>
              <a:t>vedomie</a:t>
            </a:r>
            <a:endParaRPr lang="sk-SK" sz="1600" i="1" dirty="0" smtClean="0">
              <a:solidFill>
                <a:srgbClr val="F38B3C"/>
              </a:solidFill>
            </a:endParaRPr>
          </a:p>
          <a:p>
            <a:pPr algn="just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600" b="1" dirty="0"/>
              <a:t>Informácia o aktuálnom stave finančnej implementácie OP VaI - </a:t>
            </a:r>
            <a:r>
              <a:rPr lang="pt-BR" sz="1600" i="1" dirty="0">
                <a:solidFill>
                  <a:srgbClr val="F38B3C"/>
                </a:solidFill>
              </a:rPr>
              <a:t>na vedomie</a:t>
            </a:r>
            <a:endParaRPr lang="sk-SK" sz="1600" dirty="0">
              <a:solidFill>
                <a:srgbClr val="F38B3C"/>
              </a:solidFill>
            </a:endParaRPr>
          </a:p>
          <a:p>
            <a:pPr algn="just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sk-SK" sz="1600" b="1" dirty="0" smtClean="0"/>
              <a:t>Pripravovaná revízia </a:t>
            </a:r>
            <a:r>
              <a:rPr lang="sk-SK" sz="1600" b="1" dirty="0"/>
              <a:t>Operačného programu Výskum a inovácie, verzia </a:t>
            </a:r>
            <a:r>
              <a:rPr lang="sk-SK" sz="1600" b="1" dirty="0" smtClean="0"/>
              <a:t>7.0 </a:t>
            </a:r>
            <a:r>
              <a:rPr lang="sk-SK" sz="1600" i="1" dirty="0" smtClean="0"/>
              <a:t>–</a:t>
            </a:r>
            <a:r>
              <a:rPr lang="sk-SK" sz="1600" b="1" dirty="0" smtClean="0"/>
              <a:t> </a:t>
            </a:r>
            <a:r>
              <a:rPr lang="sk-SK" sz="1600" i="1" dirty="0">
                <a:solidFill>
                  <a:srgbClr val="F38B3C"/>
                </a:solidFill>
              </a:rPr>
              <a:t>na vedomie </a:t>
            </a:r>
            <a:endParaRPr lang="sk-SK" sz="1600" i="1" dirty="0" smtClean="0">
              <a:solidFill>
                <a:srgbClr val="F38B3C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sk-SK" sz="1600" b="1" dirty="0" smtClean="0"/>
              <a:t>Rôzne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sk-SK" sz="1600" b="1" dirty="0" smtClean="0"/>
              <a:t>Zhrnutie </a:t>
            </a:r>
            <a:r>
              <a:rPr lang="sk-SK" sz="1600" b="1" dirty="0"/>
              <a:t>zasadnutia a závery</a:t>
            </a:r>
          </a:p>
        </p:txBody>
      </p:sp>
    </p:spTree>
    <p:extLst>
      <p:ext uri="{BB962C8B-B14F-4D97-AF65-F5344CB8AC3E}">
        <p14:creationId xmlns:p14="http://schemas.microsoft.com/office/powerpoint/2010/main" val="108486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88594" cy="302657"/>
          </a:xfrm>
        </p:spPr>
        <p:txBody>
          <a:bodyPr>
            <a:noAutofit/>
          </a:bodyPr>
          <a:lstStyle/>
          <a:p>
            <a:pPr algn="ctr"/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Finančná implementácia OP </a:t>
            </a:r>
            <a:r>
              <a:rPr lang="sk-SK" sz="2400" b="1" spc="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VaI</a:t>
            </a:r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- POSUN OD posledného MONITOROVACIEHO VÝBORU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20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 bwMode="auto">
          <a:xfrm>
            <a:off x="827584" y="5689774"/>
            <a:ext cx="756047" cy="11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 defTabSz="4492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36947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sk-SK" altLang="sk-SK" sz="600" dirty="0">
                <a:solidFill>
                  <a:srgbClr val="000000"/>
                </a:solidFill>
                <a:latin typeface="Arial Narrow" panose="020B0606020202030204" pitchFamily="34" charset="0"/>
              </a:rPr>
              <a:t>Zdroj: CO (MF SR</a:t>
            </a:r>
            <a:r>
              <a:rPr lang="sk-SK" altLang="sk-SK" sz="600" dirty="0">
                <a:solidFill>
                  <a:srgbClr val="000000"/>
                </a:solidFill>
                <a:latin typeface="Calibri" panose="020F0502020204030204"/>
              </a:rPr>
              <a:t>)</a:t>
            </a:r>
          </a:p>
        </p:txBody>
      </p:sp>
      <p:graphicFrame>
        <p:nvGraphicFramePr>
          <p:cNvPr id="6" name="Tabuľka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22801647"/>
              </p:ext>
            </p:extLst>
          </p:nvPr>
        </p:nvGraphicFramePr>
        <p:xfrm>
          <a:off x="899588" y="1752387"/>
          <a:ext cx="7610521" cy="3908862"/>
        </p:xfrm>
        <a:graphic>
          <a:graphicData uri="http://schemas.openxmlformats.org/drawingml/2006/table">
            <a:tbl>
              <a:tblPr/>
              <a:tblGrid>
                <a:gridCol w="1040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908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99560"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 29.04.2019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 21.06.2019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 Výskum a inovácie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Alokácia</a:t>
                      </a:r>
                      <a:b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2014 - 2020</a:t>
                      </a:r>
                      <a:b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(ERDF)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Čerpanie z alokácie (ERDF)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 podiel čerpania na alokácii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Čerpanie z alokácie (ERDF)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 podiel čerpania na alokácii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Rozdiel v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Rozdiel v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národná úroveň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voči 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národná úroveň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voči 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národná úroveň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voči 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národná úroveň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voči 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národná úroveň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voči 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národná úroveň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voči EK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74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4=2/1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5=3/1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8=6/1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9=7/1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10=6-2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11=7-3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12=10/1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13=11/1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057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 1: Podpora výskumu, vývoja a inovácií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1 520 271 812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122 101 279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124 955 879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8,03%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124 866 127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131 190 104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2 764 847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6 234 225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0,41%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MRR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1 520 271 812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122 101 279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124 955 879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8,03%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124 866 127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131 190 104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2 764 847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6 234 225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0,41%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057">
                <a:tc>
                  <a:txBody>
                    <a:bodyPr/>
                    <a:lstStyle/>
                    <a:p>
                      <a:pPr algn="l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 2: Podpora výskumu, vývoja a inovácií </a:t>
                      </a:r>
                      <a:b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 Bratislavskom kraji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131 289 407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7 136 783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6 785 074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5,44%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7 146 853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6 791 274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5,44%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10 070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VRR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131 289 407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7 136 783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6 785 074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5,44%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7 146 853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6 791 274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5,44%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10 070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057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 3: Posilnenie konkurencieschopnosti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 rastu MSP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376 415 000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57 561 900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47 530 227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59 578 141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52 474 216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15,83%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13,94%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2 016 240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4 943 990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0,54%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1,31%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MRR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376 415 000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57 561 900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47 530 227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59 578 141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52 474 216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15,83%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13,94%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2 016 240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4 943 990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0,54%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1,31%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057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 4: Rozvoj konkurencieschopných MSP v Bratislavskom kraji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24 632 009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3 825 729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3 413 637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15,53%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13,86%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3 997 527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3 816 575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15,49%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171 798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402 938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0,70%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1,64%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VRR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24 632 009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3 825 729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3 413 637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15,53%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13,86%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3 997 527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3 816 575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15,49%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171 798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402 938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0,70%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1,64%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057">
                <a:tc>
                  <a:txBody>
                    <a:bodyPr/>
                    <a:lstStyle/>
                    <a:p>
                      <a:pPr algn="l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 5: Technická pomoc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70 000 000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32 735 400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30 475 163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43,54%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35 022 394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32 580 995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50,03%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46,54%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2 286 993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2 105 833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3,01%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MRR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67 585 000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31 604 751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29 422 510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43,53%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33 812 834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31 455 681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50,03%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46,54%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2 208 083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2 033 172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3,01%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VRR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2 415 000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1 130 649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1 052 653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46,82%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43,59%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1 209 560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1 125 314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50,09%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78 910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72 661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3,01%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 MRR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1 964 271 812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211 267 931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201 908 615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10,28%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218 257 102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215 120 002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10,95%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6 989 171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13 211 386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0,36%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 VRR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158 336 416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12 093 161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11 251 364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7,64%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7,11%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12 353 939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11 733 163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7,80%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7,41%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260 778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481 799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0,30%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8748">
                <a:tc>
                  <a:txBody>
                    <a:bodyPr/>
                    <a:lstStyle/>
                    <a:p>
                      <a:pPr algn="l" rtl="0" fontAlgn="ctr"/>
                      <a:r>
                        <a:rPr lang="sk-SK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2 122 608 228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223 361 091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213 159 979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10,52%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10,04%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230 611 041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226 853 165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10,86%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10,69%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7 249 949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13 693 185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0,65%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7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97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2B037AC-081D-47A7-83E9-F6C22C391E19}" type="slidenum">
              <a:rPr lang="sk-SK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21</a:t>
            </a:fld>
            <a:endParaRPr lang="sk-SK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TextBox 1"/>
          <p:cNvSpPr txBox="1">
            <a:spLocks noGrp="1" noChangeArrowheads="1"/>
          </p:cNvSpPr>
          <p:nvPr>
            <p:ph type="title"/>
          </p:nvPr>
        </p:nvSpPr>
        <p:spPr>
          <a:xfrm>
            <a:off x="447918" y="565462"/>
            <a:ext cx="8248163" cy="738664"/>
          </a:xfrm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sk-SK" sz="2400" b="1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Stav finančnej implementácie OP</a:t>
            </a:r>
            <a:r>
              <a:rPr lang="sk-SK" altLang="sk-SK" sz="2400" b="1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sk-SK" altLang="sk-SK" sz="2400" b="1" spc="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VaI</a:t>
            </a:r>
            <a:r>
              <a:rPr lang="pt-BR" altLang="sk-SK" sz="2400" b="1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sk-SK" altLang="sk-SK" sz="2400" b="1" spc="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sk-SK" altLang="sk-SK" sz="2400" b="1" spc="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sk-SK" altLang="sk-SK" sz="2400" b="1" spc="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– </a:t>
            </a:r>
            <a:r>
              <a:rPr lang="sk-SK" altLang="sk-SK" sz="2400" b="1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účtovné roky</a:t>
            </a:r>
            <a:endParaRPr lang="en-GB" altLang="sk-SK" sz="2400" b="1" spc="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539552" y="1628800"/>
            <a:ext cx="7978989" cy="4426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500" lvl="1" indent="-256500" algn="just" defTabSz="685800" eaLnBrk="0" fontAlgn="base" hangingPunct="0">
              <a:spcBef>
                <a:spcPts val="75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k-SK" altLang="sk-SK" sz="1300" kern="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sk-SK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4. účtovný rok </a:t>
            </a:r>
            <a:r>
              <a:rPr lang="pl-PL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(01.04.2017 – 31.03.2018, priebežné žiadosti o platbu na EK do 30.04.2018</a:t>
            </a:r>
            <a:r>
              <a:rPr lang="sk-SK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):</a:t>
            </a:r>
          </a:p>
          <a:p>
            <a:pPr marL="535781" indent="-132160" algn="just" defTabSz="685800" eaLnBrk="0" fontAlgn="base" hangingPunct="0">
              <a:spcBef>
                <a:spcPts val="225"/>
              </a:spcBef>
              <a:buFont typeface="Wingdings" panose="05000000000000000000" pitchFamily="2" charset="2"/>
              <a:buChar char="§"/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čerpanie na úrovni CO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en-US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95,03 </a:t>
            </a: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mil. €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,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z toho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: 72,91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mil. 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€ –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EÚ zdroj 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(14,53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mil. 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€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na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finančné nástroje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)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a 1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4,47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mil. 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€ –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ŠR zdroj</a:t>
            </a:r>
            <a:endParaRPr lang="en-US" sz="13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535781" indent="-132160" algn="just" defTabSz="685800" eaLnBrk="0" fontAlgn="base" hangingPunct="0">
              <a:spcBef>
                <a:spcPts val="225"/>
              </a:spcBef>
              <a:buFont typeface="Wingdings" panose="05000000000000000000" pitchFamily="2" charset="2"/>
              <a:buChar char="§"/>
            </a:pPr>
            <a:r>
              <a:rPr lang="en-US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2</a:t>
            </a: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sk-SK" sz="1300" b="1" dirty="0" err="1">
                <a:solidFill>
                  <a:prstClr val="black"/>
                </a:solidFill>
                <a:latin typeface="Arial Narrow" panose="020B0606020202030204" pitchFamily="34" charset="0"/>
              </a:rPr>
              <a:t>ŽoP</a:t>
            </a: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 na EK</a:t>
            </a:r>
            <a:r>
              <a:rPr lang="en-US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: 54,05 </a:t>
            </a: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mil. </a:t>
            </a:r>
            <a:r>
              <a:rPr lang="en-US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€ (</a:t>
            </a: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EÚ zdroj</a:t>
            </a:r>
            <a:r>
              <a:rPr lang="en-US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),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z toho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: 11,09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mil. 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€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na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finančné nástroje</a:t>
            </a:r>
            <a:endParaRPr lang="en-US" sz="13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535781" indent="-132160" algn="just" defTabSz="685800" eaLnBrk="0" fontAlgn="base" hangingPunct="0">
              <a:spcBef>
                <a:spcPts val="225"/>
              </a:spcBef>
              <a:buFont typeface="Wingdings" panose="05000000000000000000" pitchFamily="2" charset="2"/>
              <a:buChar char="§"/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záverečná </a:t>
            </a:r>
            <a:r>
              <a:rPr lang="sk-SK" sz="1300" dirty="0" err="1">
                <a:solidFill>
                  <a:prstClr val="black"/>
                </a:solidFill>
                <a:latin typeface="Arial Narrow" panose="020B0606020202030204" pitchFamily="34" charset="0"/>
              </a:rPr>
              <a:t>ŽoP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na EK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: 2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. júl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2018,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schválená EK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: 4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júl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2018</a:t>
            </a:r>
          </a:p>
          <a:p>
            <a:pPr marL="535781" indent="-132160" algn="just" defTabSz="685800" eaLnBrk="0" fontAlgn="base" hangingPunct="0">
              <a:spcBef>
                <a:spcPts val="225"/>
              </a:spcBef>
              <a:buFont typeface="Wingdings" panose="05000000000000000000" pitchFamily="2" charset="2"/>
              <a:buChar char="§"/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Účty za 4. ÚR zaslané na EK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13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f</a:t>
            </a:r>
            <a:r>
              <a:rPr lang="en-US" sz="1300" dirty="0" err="1">
                <a:solidFill>
                  <a:prstClr val="black"/>
                </a:solidFill>
                <a:latin typeface="Arial Narrow" panose="020B0606020202030204" pitchFamily="34" charset="0"/>
              </a:rPr>
              <a:t>ebru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ára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2019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v sume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 43,11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mil. </a:t>
            </a:r>
            <a:r>
              <a:rPr lang="en-US" sz="1300" dirty="0">
                <a:solidFill>
                  <a:prstClr val="black"/>
                </a:solidFill>
                <a:latin typeface="Arial Narrow" panose="020B0606020202030204" pitchFamily="34" charset="0"/>
              </a:rPr>
              <a:t>€ (ERDF)</a:t>
            </a:r>
          </a:p>
          <a:p>
            <a:pPr marL="403622" algn="just" defTabSz="685800" eaLnBrk="0" fontAlgn="base" hangingPunct="0">
              <a:spcBef>
                <a:spcPts val="225"/>
              </a:spcBef>
            </a:pPr>
            <a:endParaRPr lang="pl-PL" sz="13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265510" lvl="1" indent="-265510" algn="just" defTabSz="685800" eaLnBrk="0" fontAlgn="base" hangingPunct="0">
              <a:spcBef>
                <a:spcPts val="150"/>
              </a:spcBef>
              <a:buFont typeface="Wingdings" panose="05000000000000000000" pitchFamily="2" charset="2"/>
              <a:buChar char="Ø"/>
            </a:pPr>
            <a:r>
              <a:rPr 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5. </a:t>
            </a:r>
            <a:r>
              <a:rPr lang="sk-SK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účtovný rok </a:t>
            </a:r>
            <a:r>
              <a:rPr lang="pl-PL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(01.04.2018 – 31.03.2019, priebežné žiadosti o platbu na EK od júla 2018 do 30.04.2019</a:t>
            </a:r>
            <a:r>
              <a:rPr lang="sk-SK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):</a:t>
            </a:r>
          </a:p>
          <a:p>
            <a:pPr marL="538163" lvl="1" indent="-133350" algn="just" defTabSz="671513" eaLnBrk="0" fontAlgn="base" hangingPunct="0">
              <a:spcBef>
                <a:spcPts val="150"/>
              </a:spcBef>
              <a:buFont typeface="Wingdings" panose="05000000000000000000" pitchFamily="2" charset="2"/>
              <a:buChar char="§"/>
              <a:tabLst>
                <a:tab pos="538163" algn="l"/>
              </a:tabLst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čerpanie na úrovni CO: </a:t>
            </a: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233,82 mil. €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, z toho: 125,3 mil. € – EÚ zdroj (17,31 mil. € na finančné nástroje) a 12,67 mil. € – ŠR zdroj</a:t>
            </a:r>
          </a:p>
          <a:p>
            <a:pPr marL="538163" lvl="1" indent="-133350" algn="just" defTabSz="671513" eaLnBrk="0" fontAlgn="base" hangingPunct="0">
              <a:spcBef>
                <a:spcPts val="150"/>
              </a:spcBef>
              <a:buFont typeface="Wingdings" panose="05000000000000000000" pitchFamily="2" charset="2"/>
              <a:buChar char="§"/>
              <a:tabLst>
                <a:tab pos="538163" algn="l"/>
              </a:tabLst>
            </a:pP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3 </a:t>
            </a:r>
            <a:r>
              <a:rPr lang="sk-SK" sz="1300" b="1" dirty="0" err="1">
                <a:solidFill>
                  <a:prstClr val="black"/>
                </a:solidFill>
                <a:latin typeface="Arial Narrow" panose="020B0606020202030204" pitchFamily="34" charset="0"/>
              </a:rPr>
              <a:t>ŽoP</a:t>
            </a:r>
            <a:r>
              <a:rPr lang="sk-SK" sz="1300" b="1" dirty="0">
                <a:solidFill>
                  <a:prstClr val="black"/>
                </a:solidFill>
                <a:latin typeface="Arial Narrow" panose="020B0606020202030204" pitchFamily="34" charset="0"/>
              </a:rPr>
              <a:t> na EK: 151,94 mil. € (EÚ zdroj), </a:t>
            </a: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z toho: 14,05 mil. € na finančné nástroje </a:t>
            </a:r>
          </a:p>
          <a:p>
            <a:pPr marL="404813" lvl="1" algn="just" defTabSz="671513" eaLnBrk="0" fontAlgn="base" hangingPunct="0">
              <a:spcBef>
                <a:spcPts val="150"/>
              </a:spcBef>
              <a:tabLst>
                <a:tab pos="538163" algn="l"/>
              </a:tabLst>
            </a:pPr>
            <a:r>
              <a:rPr lang="pl-PL" sz="1300" dirty="0">
                <a:solidFill>
                  <a:prstClr val="black"/>
                </a:solidFill>
                <a:latin typeface="Arial Narrow" panose="020B0606020202030204" pitchFamily="34" charset="0"/>
              </a:rPr>
              <a:t>Ďalšie kroky:</a:t>
            </a:r>
          </a:p>
          <a:p>
            <a:pPr marL="671513" indent="-133350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záverečná priebežná žiadosť o platbu (po 01.07.2019)</a:t>
            </a:r>
          </a:p>
          <a:p>
            <a:pPr marL="671513" indent="-133350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Účty za 5. ÚR do 15.02.2020</a:t>
            </a:r>
          </a:p>
          <a:p>
            <a:pPr marL="404813" lvl="1" algn="just" defTabSz="671513" eaLnBrk="0" fontAlgn="base" hangingPunct="0">
              <a:spcBef>
                <a:spcPts val="150"/>
              </a:spcBef>
              <a:tabLst>
                <a:tab pos="538163" algn="l"/>
              </a:tabLst>
            </a:pPr>
            <a:endParaRPr lang="sk-SK" sz="13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265510" lvl="1" indent="-265510" algn="just" defTabSz="685800" eaLnBrk="0" fontAlgn="base" hangingPunct="0">
              <a:spcBef>
                <a:spcPts val="150"/>
              </a:spcBef>
              <a:buFont typeface="Wingdings" panose="05000000000000000000" pitchFamily="2" charset="2"/>
              <a:buChar char="Ø"/>
            </a:pPr>
            <a:r>
              <a:rPr 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6. </a:t>
            </a:r>
            <a:r>
              <a:rPr lang="sk-SK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účtovný rok </a:t>
            </a:r>
            <a:r>
              <a:rPr lang="pl-PL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(01.04.2019 – 31.03.2020, priebežné žiadosti o platbu na EK od júla 2019 do 30.04.2020</a:t>
            </a:r>
            <a:r>
              <a:rPr lang="sk-SK" altLang="sk-SK" sz="1300" b="1" kern="0" dirty="0">
                <a:solidFill>
                  <a:prstClr val="black"/>
                </a:solidFill>
                <a:latin typeface="Arial Narrow" panose="020B0606020202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):</a:t>
            </a:r>
          </a:p>
          <a:p>
            <a:pPr marL="538163" lvl="1" indent="-133350" algn="just" defTabSz="671513" eaLnBrk="0" fontAlgn="base" hangingPunct="0">
              <a:spcBef>
                <a:spcPts val="150"/>
              </a:spcBef>
              <a:buFont typeface="Wingdings" panose="05000000000000000000" pitchFamily="2" charset="2"/>
              <a:buChar char="§"/>
              <a:tabLst>
                <a:tab pos="538163" algn="l"/>
              </a:tabLst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čerpanie na úrovni CO: 13,04 mil. €, z toho: 8,14 mil. € – EÚ zdroj a 0,94 mil. € – ŠR zdroj</a:t>
            </a:r>
          </a:p>
          <a:p>
            <a:pPr marL="404813" lvl="1" algn="just" defTabSz="671513" eaLnBrk="0" fontAlgn="base" hangingPunct="0">
              <a:spcBef>
                <a:spcPts val="150"/>
              </a:spcBef>
              <a:tabLst>
                <a:tab pos="538163" algn="l"/>
              </a:tabLst>
            </a:pPr>
            <a:r>
              <a:rPr lang="pl-PL" sz="1300" dirty="0">
                <a:solidFill>
                  <a:prstClr val="black"/>
                </a:solidFill>
                <a:latin typeface="Arial Narrow" panose="020B0606020202030204" pitchFamily="34" charset="0"/>
              </a:rPr>
              <a:t>Ďalšie kroky:</a:t>
            </a:r>
          </a:p>
          <a:p>
            <a:pPr marL="671513" indent="-133350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priebežná žiadosť o platbu</a:t>
            </a:r>
          </a:p>
          <a:p>
            <a:pPr marL="671513" indent="-133350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sk-SK" sz="1300" dirty="0">
                <a:solidFill>
                  <a:prstClr val="black"/>
                </a:solidFill>
                <a:latin typeface="Arial Narrow" panose="020B0606020202030204" pitchFamily="34" charset="0"/>
              </a:rPr>
              <a:t>Účty za 5. ÚR do </a:t>
            </a:r>
            <a:r>
              <a:rPr lang="sk-SK" sz="13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15.02.2021</a:t>
            </a:r>
            <a:endParaRPr lang="sk-SK" sz="13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29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2B037AC-081D-47A7-83E9-F6C22C391E19}" type="slidenum">
              <a:rPr lang="sk-SK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22</a:t>
            </a:fld>
            <a:endParaRPr lang="sk-SK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TextBox 1"/>
          <p:cNvSpPr txBox="1">
            <a:spLocks noGrp="1" noChangeArrowheads="1"/>
          </p:cNvSpPr>
          <p:nvPr>
            <p:ph type="title"/>
          </p:nvPr>
        </p:nvSpPr>
        <p:spPr>
          <a:xfrm>
            <a:off x="474618" y="644571"/>
            <a:ext cx="8273846" cy="369332"/>
          </a:xfrm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sk-SK" altLang="sk-SK" sz="2400" b="1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Zálohové platby prijaté z EK – OP </a:t>
            </a:r>
            <a:r>
              <a:rPr lang="sk-SK" altLang="sk-SK" sz="2400" b="1" spc="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VaI</a:t>
            </a:r>
            <a:endParaRPr lang="en-GB" altLang="sk-SK" sz="2400" b="1" spc="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Operačného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611560" y="2030774"/>
            <a:ext cx="79873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750"/>
              </a:spcAft>
            </a:pPr>
            <a:r>
              <a:rPr lang="sk-SK" altLang="sk-SK" sz="1400" kern="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Prijaté zálohové platby v rámci OP Výskum a inovácie:   </a:t>
            </a:r>
            <a:r>
              <a:rPr lang="sk-SK" sz="1400" b="1" u="sng" dirty="0">
                <a:solidFill>
                  <a:prstClr val="black"/>
                </a:solidFill>
                <a:latin typeface="Arial Narrow" panose="020B0606020202030204" pitchFamily="34" charset="0"/>
              </a:rPr>
              <a:t>123,38 mil. € </a:t>
            </a:r>
          </a:p>
          <a:p>
            <a:pPr marL="557213" lvl="1" indent="-214313" algn="just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3 % počiatočná zálohová platba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 (3 </a:t>
            </a:r>
            <a:r>
              <a:rPr lang="sk-SK" sz="1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tranže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 v rokoch 2014, 2015 a 2016) v celkovej výške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63,83 mil. € </a:t>
            </a:r>
            <a:endParaRPr lang="sk-SK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557213" lvl="1" indent="-214313" algn="just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2 % ročná zálohová platba 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(v roku 2016) vo výške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42,56 mil. €</a:t>
            </a:r>
          </a:p>
          <a:p>
            <a:pPr marL="557213" lvl="1" indent="-214313" algn="just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2,625 % ročná zálohová platba 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(v roku 2017):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13,30 mil. € 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 po znížení o </a:t>
            </a:r>
            <a:r>
              <a:rPr lang="sk-SK" sz="1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off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-set 2016 (55,85 mil. €)</a:t>
            </a:r>
          </a:p>
          <a:p>
            <a:pPr marL="557213" lvl="1" indent="-214313" algn="just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2,75 % ročná zálohová platba 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(v roku 2018):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3,69 mil. € 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po znížení o </a:t>
            </a:r>
            <a:r>
              <a:rPr lang="sk-SK" sz="1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off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-set 2017 (57,59 mil. €)</a:t>
            </a:r>
          </a:p>
          <a:p>
            <a:pPr marL="557213" lvl="1" indent="-214313" algn="just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očakávaná 2,875 % ročná zálohová platba 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(v roku 2019):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- 3,69 mil. € 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po znížení o </a:t>
            </a:r>
            <a:r>
              <a:rPr lang="sk-SK" sz="1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off</a:t>
            </a:r>
            <a:r>
              <a:rPr lang="sk-SK" sz="1400" dirty="0">
                <a:solidFill>
                  <a:prstClr val="black"/>
                </a:solidFill>
                <a:latin typeface="Arial Narrow" panose="020B0606020202030204" pitchFamily="34" charset="0"/>
              </a:rPr>
              <a:t>-set 2018 (ročná zálohová platba na rok 2019 v sume      59,43 mil. € – výpočet bilancie Účtov za 4. ÚR v sume 63,12 mil. €)</a:t>
            </a:r>
          </a:p>
          <a:p>
            <a:pPr marL="557213" lvl="1" indent="-214313" algn="just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750"/>
              </a:spcAft>
              <a:buFont typeface="Wingdings" panose="05000000000000000000" pitchFamily="2" charset="2"/>
              <a:buChar char="Ø"/>
            </a:pPr>
            <a:endParaRPr lang="sk-SK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8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257" y="766875"/>
            <a:ext cx="8251723" cy="295697"/>
          </a:xfrm>
        </p:spPr>
        <p:txBody>
          <a:bodyPr>
            <a:noAutofit/>
          </a:bodyPr>
          <a:lstStyle/>
          <a:p>
            <a:pPr algn="ctr"/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Odhad očakávaných platieb na rok </a:t>
            </a:r>
            <a:r>
              <a:rPr lang="sk-SK" sz="2400" b="1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2019</a:t>
            </a:r>
            <a:br>
              <a:rPr lang="sk-SK" sz="2400" b="1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sk-SK" sz="2400" b="1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 </a:t>
            </a:r>
            <a:r>
              <a:rPr lang="sk-SK" sz="24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2020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pt-BR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Finančná implementácia O</a:t>
            </a:r>
            <a:r>
              <a:rPr lang="sk-SK" dirty="0" err="1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peračného</a:t>
            </a:r>
            <a:r>
              <a:rPr lang="sk-SK" dirty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t> programu Výskum a inovácie</a:t>
            </a:r>
            <a:endParaRPr lang="en-GB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F6334C05-9FBD-4BC6-846E-22F03AE0B791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23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611560" y="4365104"/>
            <a:ext cx="925745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fontAlgn="b" hangingPunct="0">
              <a:spcBef>
                <a:spcPct val="0"/>
              </a:spcBef>
              <a:spcAft>
                <a:spcPct val="0"/>
              </a:spcAft>
            </a:pPr>
            <a:r>
              <a:rPr lang="sk-SK" sz="675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Zdroj: CO (MF SR)</a:t>
            </a:r>
          </a:p>
        </p:txBody>
      </p:sp>
      <p:graphicFrame>
        <p:nvGraphicFramePr>
          <p:cNvPr id="3" name="Tabuľ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497527"/>
              </p:ext>
            </p:extLst>
          </p:nvPr>
        </p:nvGraphicFramePr>
        <p:xfrm>
          <a:off x="611560" y="2260782"/>
          <a:ext cx="7886701" cy="2032314"/>
        </p:xfrm>
        <a:graphic>
          <a:graphicData uri="http://schemas.openxmlformats.org/drawingml/2006/table">
            <a:tbl>
              <a:tblPr/>
              <a:tblGrid>
                <a:gridCol w="902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0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03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22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78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78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90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44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293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8339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Operačný program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Fond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Kategória regiónu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rok 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OOV zaslané EK k 31. januáru 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863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OOV zaslané EK </a:t>
                      </a:r>
                      <a:b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 31. júlu 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Žiadosti o platbu na EK predložené </a:t>
                      </a:r>
                      <a:b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 31. decembru 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Plnenie OOV </a:t>
                      </a:r>
                      <a:b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rok 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január </a:t>
                      </a:r>
                      <a:r>
                        <a:rPr lang="sk-SK" sz="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– </a:t>
                      </a:r>
                    </a:p>
                    <a:p>
                      <a:pPr algn="ctr" fontAlgn="ctr"/>
                      <a:r>
                        <a:rPr lang="sk-SK" sz="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október </a:t>
                      </a:r>
                      <a:r>
                        <a:rPr lang="sk-SK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2019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november - december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 rok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Žiadosti o platbu na EK predložené </a:t>
                      </a:r>
                      <a:b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 21. máju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Plnenie OOV </a:t>
                      </a:r>
                      <a:b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rok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712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047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3=2/1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6=4+5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8=7/6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3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OP Výskum a inovácie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EFRR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214 000 000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132 451 733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61,89%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95 000 000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131 000 000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226 000 000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13 211 386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5,85%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370 000 000,00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72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6 000 000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5 798 986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96,65%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5 000 000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481 799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5,35%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30 000 000,00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40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k-SK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220 000 000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138 250 719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62,84%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100 000 000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135 000 000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235 000 000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13 693 185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5,83%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400 000 000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Obdĺžnik 9"/>
          <p:cNvSpPr/>
          <p:nvPr/>
        </p:nvSpPr>
        <p:spPr>
          <a:xfrm>
            <a:off x="3344346" y="4517250"/>
            <a:ext cx="496211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plnenie OOV za rok 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201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8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na úrovni 62,84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% </a:t>
            </a:r>
            <a:endParaRPr lang="sk-SK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sz="14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28588" indent="-128588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plnenie OOV za rok 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2019 </a:t>
            </a:r>
            <a:r>
              <a:rPr lang="sk-SK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na úrovni 5,83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% </a:t>
            </a:r>
            <a:endParaRPr lang="sk-SK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28588" indent="-128588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sk-SK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Zástupný symbol textu 1"/>
          <p:cNvSpPr txBox="1">
            <a:spLocks/>
          </p:cNvSpPr>
          <p:nvPr/>
        </p:nvSpPr>
        <p:spPr>
          <a:xfrm>
            <a:off x="21882" y="676"/>
            <a:ext cx="9144000" cy="2606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200" b="1" spc="30" dirty="0" smtClean="0">
                <a:solidFill>
                  <a:srgbClr val="006EB6"/>
                </a:solidFill>
                <a:latin typeface="Century Gothic" panose="020B0502020202020204" pitchFamily="34" charset="0"/>
              </a:rPr>
              <a:t>5. Informácia o aktuálnom stave finančnej implementácie OP </a:t>
            </a:r>
            <a:r>
              <a:rPr lang="sk-SK" sz="1200" b="1" spc="30" dirty="0" err="1" smtClean="0">
                <a:solidFill>
                  <a:srgbClr val="006EB6"/>
                </a:solidFill>
                <a:latin typeface="Century Gothic" panose="020B0502020202020204" pitchFamily="34" charset="0"/>
              </a:rPr>
              <a:t>VaI</a:t>
            </a:r>
            <a:endParaRPr lang="pt-BR" sz="1200" b="1" spc="30" dirty="0">
              <a:solidFill>
                <a:srgbClr val="006EB6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54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556792"/>
            <a:ext cx="7924800" cy="1296144"/>
          </a:xfrm>
        </p:spPr>
        <p:txBody>
          <a:bodyPr/>
          <a:lstStyle/>
          <a:p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r>
              <a:rPr lang="sk-SK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Pripravovaná Revízia </a:t>
            </a:r>
            <a:r>
              <a:rPr lang="sk-SK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Operačného programu </a:t>
            </a:r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Výskum</a:t>
            </a:r>
            <a:b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sk-SK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inovácie, verzia </a:t>
            </a:r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7.0 </a:t>
            </a:r>
            <a:endParaRPr lang="sk-SK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953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-108520" y="1426467"/>
            <a:ext cx="9144000" cy="54452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6. </a:t>
            </a:r>
            <a:r>
              <a:rPr lang="pt-BR" dirty="0"/>
              <a:t>Revízia Operačného programu Výskum a inovácie, verzia </a:t>
            </a:r>
            <a:r>
              <a:rPr lang="sk-SK" dirty="0" smtClean="0"/>
              <a:t>7</a:t>
            </a:r>
            <a:r>
              <a:rPr lang="pt-BR" dirty="0" smtClean="0"/>
              <a:t>.0 </a:t>
            </a:r>
            <a:endParaRPr lang="pt-BR" dirty="0"/>
          </a:p>
        </p:txBody>
      </p:sp>
      <p:sp>
        <p:nvSpPr>
          <p:cNvPr id="7" name="Zástupný symbol obsahu 3"/>
          <p:cNvSpPr>
            <a:spLocks noGrp="1"/>
          </p:cNvSpPr>
          <p:nvPr>
            <p:ph sz="quarter" idx="13"/>
          </p:nvPr>
        </p:nvSpPr>
        <p:spPr>
          <a:xfrm>
            <a:off x="358332" y="1556792"/>
            <a:ext cx="8424936" cy="4896544"/>
          </a:xfrm>
        </p:spPr>
        <p:txBody>
          <a:bodyPr>
            <a:noAutofit/>
          </a:bodyPr>
          <a:lstStyle/>
          <a:p>
            <a:pPr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sk-SK" sz="1800" b="1" dirty="0" smtClean="0">
                <a:solidFill>
                  <a:srgbClr val="FF0000"/>
                </a:solidFill>
              </a:rPr>
              <a:t>Legislatíva EÚ viazaná na nesplnenie čiastkových ukazovateľov výkonnostného rámca (VR)</a:t>
            </a:r>
          </a:p>
          <a:p>
            <a:pPr marL="763200" lvl="1" indent="-363600" algn="just">
              <a:buClr>
                <a:srgbClr val="FF0000"/>
              </a:buClr>
              <a:buSzPct val="100000"/>
              <a:buFont typeface="Century Gothic" panose="020B0502020202020204" pitchFamily="34" charset="0"/>
              <a:buChar char="»"/>
              <a:defRPr/>
            </a:pPr>
            <a:r>
              <a:rPr lang="sk-SK" sz="1700" dirty="0" smtClean="0">
                <a:solidFill>
                  <a:srgbClr val="FF0000"/>
                </a:solidFill>
              </a:rPr>
              <a:t>nesplnenie ukazovateľov VR v prípade PO 1 a </a:t>
            </a:r>
            <a:r>
              <a:rPr lang="sk-SK" sz="1700" dirty="0">
                <a:solidFill>
                  <a:srgbClr val="FF0000"/>
                </a:solidFill>
              </a:rPr>
              <a:t>2 potvrdené </a:t>
            </a:r>
            <a:r>
              <a:rPr lang="sk-SK" sz="1700" dirty="0" smtClean="0">
                <a:solidFill>
                  <a:srgbClr val="FF0000"/>
                </a:solidFill>
              </a:rPr>
              <a:t>v návrhu Výročnej správy o vykonávaní OP </a:t>
            </a:r>
            <a:r>
              <a:rPr lang="sk-SK" sz="1700" dirty="0" err="1" smtClean="0">
                <a:solidFill>
                  <a:srgbClr val="FF0000"/>
                </a:solidFill>
              </a:rPr>
              <a:t>VaI</a:t>
            </a:r>
            <a:r>
              <a:rPr lang="sk-SK" sz="1700" dirty="0" smtClean="0">
                <a:solidFill>
                  <a:srgbClr val="FF0000"/>
                </a:solidFill>
              </a:rPr>
              <a:t> za r. 2018</a:t>
            </a:r>
            <a:endParaRPr lang="sk-SK" sz="1700" dirty="0">
              <a:solidFill>
                <a:srgbClr val="FF0000"/>
              </a:solidFill>
            </a:endParaRPr>
          </a:p>
          <a:p>
            <a:pPr marL="361950" indent="-361950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sk-SK" sz="1800" b="1" dirty="0" smtClean="0">
                <a:solidFill>
                  <a:srgbClr val="0070C0"/>
                </a:solidFill>
              </a:rPr>
              <a:t>Uznesenie vlády SR č.130 z 27. 3. 2019</a:t>
            </a:r>
            <a:endParaRPr lang="sk-SK" sz="1800" b="1" dirty="0">
              <a:solidFill>
                <a:srgbClr val="0070C0"/>
              </a:solidFill>
            </a:endParaRPr>
          </a:p>
          <a:p>
            <a:pPr marL="762000" lvl="1" indent="-361950" algn="just">
              <a:spcAft>
                <a:spcPts val="800"/>
              </a:spcAft>
              <a:buFont typeface="Courier New" panose="02070309020205020404" pitchFamily="49" charset="0"/>
              <a:buChar char="o"/>
              <a:defRPr/>
            </a:pPr>
            <a:r>
              <a:rPr lang="sk-SK" sz="1800" dirty="0" smtClean="0">
                <a:solidFill>
                  <a:srgbClr val="0070C0"/>
                </a:solidFill>
              </a:rPr>
              <a:t>Úloha B.1 – zabezpečiť presun nepridelenej výkonnostnej rezervy </a:t>
            </a:r>
            <a:r>
              <a:rPr lang="sk-SK" sz="1800" dirty="0">
                <a:solidFill>
                  <a:srgbClr val="0070C0"/>
                </a:solidFill>
              </a:rPr>
              <a:t>PO 1 OP </a:t>
            </a:r>
            <a:r>
              <a:rPr lang="sk-SK" sz="1800" dirty="0" err="1">
                <a:solidFill>
                  <a:srgbClr val="0070C0"/>
                </a:solidFill>
              </a:rPr>
              <a:t>VaI</a:t>
            </a:r>
            <a:r>
              <a:rPr lang="sk-SK" sz="1800" dirty="0">
                <a:solidFill>
                  <a:srgbClr val="0070C0"/>
                </a:solidFill>
              </a:rPr>
              <a:t> </a:t>
            </a:r>
            <a:r>
              <a:rPr lang="sk-SK" sz="1800" dirty="0" smtClean="0">
                <a:solidFill>
                  <a:srgbClr val="0070C0"/>
                </a:solidFill>
              </a:rPr>
              <a:t>v sume </a:t>
            </a:r>
            <a:r>
              <a:rPr lang="sk-SK" sz="1800" b="1" u="sng" dirty="0" smtClean="0">
                <a:solidFill>
                  <a:srgbClr val="0070C0"/>
                </a:solidFill>
              </a:rPr>
              <a:t>102 587 866 EUR</a:t>
            </a:r>
            <a:r>
              <a:rPr lang="sk-SK" sz="1800" b="1" dirty="0" smtClean="0">
                <a:solidFill>
                  <a:srgbClr val="0070C0"/>
                </a:solidFill>
              </a:rPr>
              <a:t> </a:t>
            </a:r>
            <a:r>
              <a:rPr lang="sk-SK" sz="1800" dirty="0" smtClean="0">
                <a:solidFill>
                  <a:srgbClr val="0070C0"/>
                </a:solidFill>
              </a:rPr>
              <a:t>z do PO 6 OPII (Cestná infraštruktúra)</a:t>
            </a:r>
            <a:endParaRPr lang="sk-SK" sz="1800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sk-SK" sz="1800" b="1" dirty="0" smtClean="0">
                <a:solidFill>
                  <a:srgbClr val="0070C0"/>
                </a:solidFill>
              </a:rPr>
              <a:t>Uznesenie vlády SR č. 220 z 21. 5. 2019</a:t>
            </a: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r>
              <a:rPr lang="sk-SK" sz="1800" dirty="0" smtClean="0">
                <a:solidFill>
                  <a:srgbClr val="0070C0"/>
                </a:solidFill>
              </a:rPr>
              <a:t>Úloha B.1 – zabezpečiť presun finančného záväzku r. 2019 z PO 1 OP </a:t>
            </a:r>
            <a:r>
              <a:rPr lang="sk-SK" sz="1800" dirty="0" err="1" smtClean="0">
                <a:solidFill>
                  <a:srgbClr val="0070C0"/>
                </a:solidFill>
              </a:rPr>
              <a:t>VaI</a:t>
            </a:r>
            <a:r>
              <a:rPr lang="sk-SK" sz="1800" dirty="0" smtClean="0">
                <a:solidFill>
                  <a:srgbClr val="0070C0"/>
                </a:solidFill>
              </a:rPr>
              <a:t> v sume </a:t>
            </a:r>
            <a:r>
              <a:rPr lang="sk-SK" sz="1800" b="1" u="sng" dirty="0" smtClean="0">
                <a:solidFill>
                  <a:srgbClr val="0070C0"/>
                </a:solidFill>
              </a:rPr>
              <a:t>70 mil. EUR</a:t>
            </a:r>
            <a:r>
              <a:rPr lang="sk-SK" sz="1800" dirty="0" smtClean="0">
                <a:solidFill>
                  <a:srgbClr val="0070C0"/>
                </a:solidFill>
              </a:rPr>
              <a:t> do </a:t>
            </a:r>
            <a:r>
              <a:rPr lang="sk-SK" sz="1800" dirty="0">
                <a:solidFill>
                  <a:srgbClr val="0070C0"/>
                </a:solidFill>
              </a:rPr>
              <a:t>PO 6 OPII (Cestná infraštruktúra)</a:t>
            </a:r>
          </a:p>
          <a:p>
            <a:pPr algn="just"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sk-SK" sz="1800" b="1" dirty="0" smtClean="0">
                <a:solidFill>
                  <a:srgbClr val="0070C0"/>
                </a:solidFill>
              </a:rPr>
              <a:t>Zmena tematickej koncentrácie (</a:t>
            </a:r>
            <a:r>
              <a:rPr lang="sk-SK" sz="1800" b="1" dirty="0" smtClean="0">
                <a:solidFill>
                  <a:srgbClr val="FF0000"/>
                </a:solidFill>
              </a:rPr>
              <a:t>TC 1</a:t>
            </a:r>
            <a:r>
              <a:rPr lang="sk-SK" sz="1800" b="1" dirty="0" smtClean="0">
                <a:solidFill>
                  <a:srgbClr val="0070C0"/>
                </a:solidFill>
              </a:rPr>
              <a:t>           </a:t>
            </a:r>
            <a:r>
              <a:rPr lang="sk-SK" sz="1800" b="1" dirty="0" smtClean="0">
                <a:solidFill>
                  <a:srgbClr val="008000"/>
                </a:solidFill>
              </a:rPr>
              <a:t>TC 7</a:t>
            </a:r>
            <a:r>
              <a:rPr lang="sk-SK" sz="1800" b="1" dirty="0" smtClean="0">
                <a:solidFill>
                  <a:srgbClr val="0070C0"/>
                </a:solidFill>
              </a:rPr>
              <a:t>)</a:t>
            </a:r>
          </a:p>
          <a:p>
            <a:pPr marL="647700" indent="-285750" algn="just">
              <a:spcAft>
                <a:spcPts val="300"/>
              </a:spcAft>
              <a:buFont typeface="Symbol" panose="05050102010706020507" pitchFamily="18" charset="2"/>
              <a:buChar char="®"/>
              <a:defRPr/>
            </a:pPr>
            <a:r>
              <a:rPr lang="sk-SK" sz="1800" dirty="0">
                <a:solidFill>
                  <a:srgbClr val="0070C0"/>
                </a:solidFill>
              </a:rPr>
              <a:t>vyžaduje schválenie zo strany viacerých odborných útvarov EK</a:t>
            </a:r>
            <a:endParaRPr lang="sk-SK" sz="1800" b="1" dirty="0" smtClean="0">
              <a:solidFill>
                <a:srgbClr val="0070C0"/>
              </a:solidFill>
            </a:endParaRPr>
          </a:p>
          <a:p>
            <a:pPr algn="just"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sk-SK" sz="1800" b="1" dirty="0" smtClean="0">
                <a:solidFill>
                  <a:srgbClr val="0070C0"/>
                </a:solidFill>
              </a:rPr>
              <a:t>Potrebná zmena/ aktualizácia Partnerskej dohody</a:t>
            </a:r>
            <a:endParaRPr lang="sk-SK" sz="1800" b="1" dirty="0">
              <a:solidFill>
                <a:srgbClr val="0070C0"/>
              </a:solidFill>
            </a:endParaRPr>
          </a:p>
          <a:p>
            <a:pPr marL="361950" lvl="1" indent="0" algn="just">
              <a:spcBef>
                <a:spcPts val="0"/>
              </a:spcBef>
              <a:buClr>
                <a:srgbClr val="002060"/>
              </a:buClr>
              <a:buNone/>
              <a:defRPr/>
            </a:pPr>
            <a:endParaRPr lang="sk-SK" sz="1700" dirty="0">
              <a:solidFill>
                <a:srgbClr val="0070C0"/>
              </a:solidFill>
            </a:endParaRPr>
          </a:p>
          <a:p>
            <a:pPr marL="0" lvl="0" indent="0" algn="just" defTabSz="457200" eaLnBrk="0" fontAlgn="base" hangingPunct="0">
              <a:buClrTx/>
              <a:buNone/>
              <a:defRPr/>
            </a:pPr>
            <a:endParaRPr lang="en-GB" altLang="sk-SK" sz="1800" b="1" spc="0" dirty="0">
              <a:solidFill>
                <a:srgbClr val="006EB6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sk-SK" dirty="0" smtClean="0"/>
              <a:t>Východiská zmeny OP </a:t>
            </a:r>
            <a:r>
              <a:rPr lang="sk-SK" dirty="0" err="1" smtClean="0"/>
              <a:t>V</a:t>
            </a:r>
            <a:r>
              <a:rPr lang="sk-SK" cap="none" dirty="0" err="1" smtClean="0"/>
              <a:t>a</a:t>
            </a:r>
            <a:r>
              <a:rPr lang="sk-SK" dirty="0" err="1" smtClean="0"/>
              <a:t>I</a:t>
            </a:r>
            <a:endParaRPr lang="pt-BR" dirty="0"/>
          </a:p>
        </p:txBody>
      </p:sp>
      <p:sp>
        <p:nvSpPr>
          <p:cNvPr id="3" name="Šípka doprava 2"/>
          <p:cNvSpPr/>
          <p:nvPr/>
        </p:nvSpPr>
        <p:spPr>
          <a:xfrm>
            <a:off x="5220072" y="5418000"/>
            <a:ext cx="504056" cy="288032"/>
          </a:xfrm>
          <a:prstGeom prst="rightArrow">
            <a:avLst/>
          </a:prstGeom>
          <a:gradFill flip="none" rotWithShape="1">
            <a:gsLst>
              <a:gs pos="0">
                <a:srgbClr val="008000"/>
              </a:gs>
              <a:gs pos="100000">
                <a:schemeClr val="tx1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1918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-108520" y="1426467"/>
            <a:ext cx="9144000" cy="54452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6. </a:t>
            </a:r>
            <a:r>
              <a:rPr lang="pt-BR" dirty="0"/>
              <a:t>Revízia Operačného programu Výskum a inovácie, verzia </a:t>
            </a:r>
            <a:r>
              <a:rPr lang="sk-SK" dirty="0" smtClean="0"/>
              <a:t>7</a:t>
            </a:r>
            <a:r>
              <a:rPr lang="pt-BR" dirty="0" smtClean="0"/>
              <a:t>.0 </a:t>
            </a:r>
            <a:endParaRPr lang="pt-BR" dirty="0"/>
          </a:p>
        </p:txBody>
      </p:sp>
      <p:sp>
        <p:nvSpPr>
          <p:cNvPr id="7" name="Zástupný symbol obsahu 3"/>
          <p:cNvSpPr>
            <a:spLocks noGrp="1"/>
          </p:cNvSpPr>
          <p:nvPr>
            <p:ph sz="quarter" idx="13"/>
          </p:nvPr>
        </p:nvSpPr>
        <p:spPr>
          <a:xfrm>
            <a:off x="107504" y="1556792"/>
            <a:ext cx="8675764" cy="5112568"/>
          </a:xfrm>
        </p:spPr>
        <p:txBody>
          <a:bodyPr>
            <a:noAutofit/>
          </a:bodyPr>
          <a:lstStyle/>
          <a:p>
            <a:pPr algn="just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sk-SK" sz="1800" b="1" dirty="0" smtClean="0">
                <a:solidFill>
                  <a:srgbClr val="FF0000"/>
                </a:solidFill>
              </a:rPr>
              <a:t>Predpoklad vykonania zmeny OP </a:t>
            </a:r>
            <a:r>
              <a:rPr lang="sk-SK" sz="1800" b="1" dirty="0" err="1" smtClean="0">
                <a:solidFill>
                  <a:srgbClr val="FF0000"/>
                </a:solidFill>
              </a:rPr>
              <a:t>VaI</a:t>
            </a:r>
            <a:r>
              <a:rPr lang="sk-SK" sz="1800" b="1" dirty="0" smtClean="0">
                <a:solidFill>
                  <a:srgbClr val="FF0000"/>
                </a:solidFill>
              </a:rPr>
              <a:t>:</a:t>
            </a:r>
          </a:p>
          <a:p>
            <a:pPr marL="763200" lvl="1" indent="-363600" algn="just">
              <a:spcAft>
                <a:spcPts val="2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sk-SK" sz="1500" dirty="0" smtClean="0">
                <a:solidFill>
                  <a:srgbClr val="FF0000"/>
                </a:solidFill>
              </a:rPr>
              <a:t>rozhodnutie </a:t>
            </a:r>
            <a:r>
              <a:rPr lang="sk-SK" sz="1500" dirty="0">
                <a:solidFill>
                  <a:srgbClr val="FF0000"/>
                </a:solidFill>
              </a:rPr>
              <a:t>EK o splnení výkonnostného rámca a pridelení výkonnostnej </a:t>
            </a:r>
            <a:r>
              <a:rPr lang="sk-SK" sz="1500" dirty="0" smtClean="0">
                <a:solidFill>
                  <a:srgbClr val="FF0000"/>
                </a:solidFill>
              </a:rPr>
              <a:t>rezervy </a:t>
            </a:r>
            <a:r>
              <a:rPr lang="sk-SK" sz="1500" dirty="0" smtClean="0">
                <a:solidFill>
                  <a:srgbClr val="0070C0"/>
                </a:solidFill>
              </a:rPr>
              <a:t>– v zmysle čl. 22 nariadenia EÚ č. 1303/2013</a:t>
            </a:r>
          </a:p>
          <a:p>
            <a:pPr marL="763200" lvl="1" indent="-363600" algn="just">
              <a:spcAft>
                <a:spcPts val="2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sk-SK" sz="1500" dirty="0" smtClean="0">
                <a:solidFill>
                  <a:srgbClr val="FF0000"/>
                </a:solidFill>
              </a:rPr>
              <a:t>analýza CKO a RO zohľadňujúca </a:t>
            </a:r>
            <a:r>
              <a:rPr lang="sk-SK" sz="1500" dirty="0">
                <a:solidFill>
                  <a:srgbClr val="FF0000"/>
                </a:solidFill>
              </a:rPr>
              <a:t>absorpčnú kapacitu prioritných osí programov s ohľadom na ich potenciálne zvýšenú </a:t>
            </a:r>
            <a:r>
              <a:rPr lang="sk-SK" sz="1500" dirty="0" smtClean="0">
                <a:solidFill>
                  <a:srgbClr val="FF0000"/>
                </a:solidFill>
              </a:rPr>
              <a:t>alokáciu </a:t>
            </a:r>
            <a:r>
              <a:rPr lang="sk-SK" sz="1500" dirty="0" smtClean="0">
                <a:solidFill>
                  <a:srgbClr val="0070C0"/>
                </a:solidFill>
              </a:rPr>
              <a:t>– v zmysle MP CKO č.2</a:t>
            </a:r>
            <a:endParaRPr lang="sk-SK" sz="1500" dirty="0">
              <a:solidFill>
                <a:srgbClr val="0070C0"/>
              </a:solidFill>
            </a:endParaRPr>
          </a:p>
          <a:p>
            <a:pPr marL="763200" lvl="1" indent="-363600" algn="just">
              <a:spcAft>
                <a:spcPts val="2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sk-SK" sz="1500" dirty="0" smtClean="0">
                <a:solidFill>
                  <a:srgbClr val="FF0000"/>
                </a:solidFill>
              </a:rPr>
              <a:t>uskutočnenie zisťovacieho konania/ SEA </a:t>
            </a:r>
            <a:r>
              <a:rPr lang="sk-SK" sz="1500" dirty="0" smtClean="0">
                <a:solidFill>
                  <a:srgbClr val="0070C0"/>
                </a:solidFill>
              </a:rPr>
              <a:t>- v zmysle </a:t>
            </a:r>
            <a:r>
              <a:rPr lang="sk-SK" sz="1500" dirty="0">
                <a:solidFill>
                  <a:srgbClr val="0070C0"/>
                </a:solidFill>
              </a:rPr>
              <a:t>zákona č. 24/2006 Z. z. o posudzovaní vplyvov na </a:t>
            </a:r>
            <a:r>
              <a:rPr lang="sk-SK" sz="1500" dirty="0" smtClean="0">
                <a:solidFill>
                  <a:srgbClr val="0070C0"/>
                </a:solidFill>
              </a:rPr>
              <a:t>ŽP</a:t>
            </a:r>
            <a:endParaRPr lang="sk-SK" sz="1500" dirty="0">
              <a:solidFill>
                <a:srgbClr val="0070C0"/>
              </a:solidFill>
            </a:endParaRPr>
          </a:p>
          <a:p>
            <a:pPr marL="763200" lvl="1" indent="-363600" algn="just">
              <a:spcAft>
                <a:spcPts val="12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sk-SK" sz="1500" b="1" dirty="0" smtClean="0">
                <a:solidFill>
                  <a:srgbClr val="FF0000"/>
                </a:solidFill>
              </a:rPr>
              <a:t>schválenie zmeny Monitorovacím výborom OP </a:t>
            </a:r>
            <a:r>
              <a:rPr lang="sk-SK" sz="1500" b="1" dirty="0" err="1" smtClean="0">
                <a:solidFill>
                  <a:srgbClr val="FF0000"/>
                </a:solidFill>
              </a:rPr>
              <a:t>VaI</a:t>
            </a:r>
            <a:endParaRPr lang="sk-SK" sz="1500" dirty="0">
              <a:solidFill>
                <a:srgbClr val="FF0000"/>
              </a:solidFill>
            </a:endParaRPr>
          </a:p>
          <a:p>
            <a:pPr marL="361950" indent="-361950" algn="just">
              <a:spcAft>
                <a:spcPts val="300"/>
              </a:spcAft>
              <a:buClr>
                <a:srgbClr val="006EB6"/>
              </a:buClr>
              <a:buFont typeface="Wingdings" panose="05000000000000000000" pitchFamily="2" charset="2"/>
              <a:buChar char="Ø"/>
              <a:defRPr/>
            </a:pPr>
            <a:r>
              <a:rPr lang="sk-SK" sz="1800" b="1" dirty="0" smtClean="0">
                <a:solidFill>
                  <a:srgbClr val="0070C0"/>
                </a:solidFill>
              </a:rPr>
              <a:t>Rozsah pripravovanej zmeny OP </a:t>
            </a:r>
            <a:r>
              <a:rPr lang="sk-SK" sz="1800" b="1" dirty="0" err="1" smtClean="0">
                <a:solidFill>
                  <a:srgbClr val="0070C0"/>
                </a:solidFill>
              </a:rPr>
              <a:t>VaI</a:t>
            </a:r>
            <a:r>
              <a:rPr lang="sk-SK" sz="1800" b="1" dirty="0" smtClean="0">
                <a:solidFill>
                  <a:srgbClr val="0070C0"/>
                </a:solidFill>
              </a:rPr>
              <a:t>, verzia 7.0</a:t>
            </a:r>
            <a:endParaRPr lang="sk-SK" sz="1800" b="1" dirty="0">
              <a:solidFill>
                <a:srgbClr val="0070C0"/>
              </a:solidFill>
            </a:endParaRPr>
          </a:p>
          <a:p>
            <a:pPr marL="762000" lvl="1" indent="-361950" algn="just">
              <a:spcAft>
                <a:spcPts val="300"/>
              </a:spcAft>
              <a:buClr>
                <a:srgbClr val="006EB6"/>
              </a:buClr>
              <a:buSzPct val="130000"/>
              <a:buFont typeface="Century Gothic" panose="020B0502020202020204" pitchFamily="34" charset="0"/>
              <a:buChar char="-"/>
              <a:defRPr/>
            </a:pPr>
            <a:r>
              <a:rPr lang="sk-SK" sz="1500" dirty="0" smtClean="0">
                <a:solidFill>
                  <a:srgbClr val="006EB6"/>
                </a:solidFill>
              </a:rPr>
              <a:t>zmena </a:t>
            </a:r>
            <a:r>
              <a:rPr lang="sk-SK" sz="1500" dirty="0">
                <a:solidFill>
                  <a:srgbClr val="006EB6"/>
                </a:solidFill>
              </a:rPr>
              <a:t>finančného </a:t>
            </a:r>
            <a:r>
              <a:rPr lang="sk-SK" sz="1500" dirty="0" smtClean="0">
                <a:solidFill>
                  <a:srgbClr val="006EB6"/>
                </a:solidFill>
              </a:rPr>
              <a:t>plánu</a:t>
            </a:r>
          </a:p>
          <a:p>
            <a:pPr marL="762000" lvl="1" indent="-361950" algn="just">
              <a:spcAft>
                <a:spcPts val="300"/>
              </a:spcAft>
              <a:buClr>
                <a:srgbClr val="006EB6"/>
              </a:buClr>
              <a:buSzPct val="130000"/>
              <a:buFont typeface="Century Gothic" panose="020B0502020202020204" pitchFamily="34" charset="0"/>
              <a:buChar char="-"/>
              <a:defRPr/>
            </a:pPr>
            <a:r>
              <a:rPr lang="sk-SK" sz="1500" dirty="0" smtClean="0">
                <a:solidFill>
                  <a:srgbClr val="006EB6"/>
                </a:solidFill>
              </a:rPr>
              <a:t>úprava </a:t>
            </a:r>
            <a:r>
              <a:rPr lang="sk-SK" sz="1500" dirty="0">
                <a:solidFill>
                  <a:srgbClr val="006EB6"/>
                </a:solidFill>
              </a:rPr>
              <a:t>ukazovateľov </a:t>
            </a:r>
            <a:r>
              <a:rPr lang="sk-SK" sz="1500" dirty="0" smtClean="0">
                <a:solidFill>
                  <a:srgbClr val="006EB6"/>
                </a:solidFill>
              </a:rPr>
              <a:t>výstupov PO 1 a PO 2 </a:t>
            </a:r>
          </a:p>
          <a:p>
            <a:pPr marL="762000" lvl="1" indent="-361950" algn="just">
              <a:spcAft>
                <a:spcPts val="300"/>
              </a:spcAft>
              <a:buClr>
                <a:srgbClr val="006EB6"/>
              </a:buClr>
              <a:buSzPct val="130000"/>
              <a:buFont typeface="Century Gothic" panose="020B0502020202020204" pitchFamily="34" charset="0"/>
              <a:buChar char="-"/>
              <a:defRPr/>
            </a:pPr>
            <a:r>
              <a:rPr lang="sk-SK" sz="1500" dirty="0" smtClean="0">
                <a:solidFill>
                  <a:srgbClr val="006EB6"/>
                </a:solidFill>
              </a:rPr>
              <a:t>úprava kategórií intervencií PO 1 a PO 2</a:t>
            </a:r>
          </a:p>
          <a:p>
            <a:pPr marL="762000" lvl="1" indent="-361950" algn="just">
              <a:spcAft>
                <a:spcPts val="800"/>
              </a:spcAft>
              <a:buClr>
                <a:srgbClr val="006EB6"/>
              </a:buClr>
              <a:buSzPct val="130000"/>
              <a:buFont typeface="Century Gothic" panose="020B0502020202020204" pitchFamily="34" charset="0"/>
              <a:buChar char="-"/>
              <a:defRPr/>
            </a:pPr>
            <a:r>
              <a:rPr lang="sk-SK" sz="1500" dirty="0" smtClean="0">
                <a:solidFill>
                  <a:srgbClr val="006EB6"/>
                </a:solidFill>
              </a:rPr>
              <a:t>zníženie rozsahu niektorých aktivít (s </a:t>
            </a:r>
            <a:r>
              <a:rPr lang="sk-SK" sz="1500" dirty="0" err="1" smtClean="0">
                <a:solidFill>
                  <a:srgbClr val="006EB6"/>
                </a:solidFill>
              </a:rPr>
              <a:t>identif</a:t>
            </a:r>
            <a:r>
              <a:rPr lang="sk-SK" sz="1500" dirty="0" smtClean="0">
                <a:solidFill>
                  <a:srgbClr val="006EB6"/>
                </a:solidFill>
              </a:rPr>
              <a:t>. nízkou absorpciou)</a:t>
            </a:r>
            <a:endParaRPr lang="sk-SK" sz="1500" b="1" dirty="0">
              <a:solidFill>
                <a:srgbClr val="0070C0"/>
              </a:solidFill>
            </a:endParaRPr>
          </a:p>
          <a:p>
            <a:pPr algn="just">
              <a:spcAft>
                <a:spcPts val="300"/>
              </a:spcAft>
              <a:buClr>
                <a:srgbClr val="008000"/>
              </a:buClr>
              <a:buFont typeface="Wingdings" panose="05000000000000000000" pitchFamily="2" charset="2"/>
              <a:buChar char="ü"/>
              <a:defRPr/>
            </a:pPr>
            <a:r>
              <a:rPr lang="sk-SK" sz="1700" b="1" dirty="0" smtClean="0">
                <a:solidFill>
                  <a:srgbClr val="008000"/>
                </a:solidFill>
              </a:rPr>
              <a:t>Predpoklad vykompenzovania straty zdrojov v rámci </a:t>
            </a:r>
            <a:r>
              <a:rPr lang="sk-SK" sz="1700" b="1" dirty="0" err="1" smtClean="0">
                <a:solidFill>
                  <a:srgbClr val="008000"/>
                </a:solidFill>
              </a:rPr>
              <a:t>nadch</a:t>
            </a:r>
            <a:r>
              <a:rPr lang="sk-SK" sz="1700" b="1" dirty="0" smtClean="0">
                <a:solidFill>
                  <a:srgbClr val="008000"/>
                </a:solidFill>
              </a:rPr>
              <a:t>. PO (2021-27)</a:t>
            </a:r>
          </a:p>
          <a:p>
            <a:pPr marL="763200" lvl="1" indent="-363600" algn="just">
              <a:spcBef>
                <a:spcPts val="300"/>
              </a:spcBef>
              <a:spcAft>
                <a:spcPts val="800"/>
              </a:spcAft>
              <a:buClr>
                <a:srgbClr val="008000"/>
              </a:buClr>
              <a:buFont typeface="Century Gothic" panose="020B0502020202020204" pitchFamily="34" charset="0"/>
              <a:buChar char="»"/>
              <a:defRPr/>
            </a:pPr>
            <a:r>
              <a:rPr lang="sk-SK" sz="1700" dirty="0" smtClean="0">
                <a:solidFill>
                  <a:srgbClr val="008000"/>
                </a:solidFill>
              </a:rPr>
              <a:t>predpokladaná alokácia na cieľ 1: </a:t>
            </a:r>
            <a:r>
              <a:rPr lang="sk-SK" sz="1700" b="1" i="1" dirty="0" smtClean="0">
                <a:solidFill>
                  <a:srgbClr val="008000"/>
                </a:solidFill>
              </a:rPr>
              <a:t>30% celkovej alokácie zdrojov EFRR </a:t>
            </a:r>
            <a:r>
              <a:rPr lang="sk-SK" sz="1700" dirty="0" smtClean="0">
                <a:solidFill>
                  <a:srgbClr val="008000"/>
                </a:solidFill>
              </a:rPr>
              <a:t>(regióny mimo BA kraj), resp. </a:t>
            </a:r>
            <a:r>
              <a:rPr lang="sk-SK" sz="1700" b="1" i="1" dirty="0" smtClean="0">
                <a:solidFill>
                  <a:srgbClr val="008000"/>
                </a:solidFill>
              </a:rPr>
              <a:t>60% alokácie </a:t>
            </a:r>
            <a:r>
              <a:rPr lang="sk-SK" sz="1700" i="1" dirty="0" smtClean="0">
                <a:solidFill>
                  <a:srgbClr val="008000"/>
                </a:solidFill>
              </a:rPr>
              <a:t>v prípade </a:t>
            </a:r>
            <a:r>
              <a:rPr lang="sk-SK" sz="1700" dirty="0" smtClean="0">
                <a:solidFill>
                  <a:srgbClr val="008000"/>
                </a:solidFill>
              </a:rPr>
              <a:t>BA kraja </a:t>
            </a:r>
            <a:endParaRPr lang="sk-SK" sz="1700" dirty="0">
              <a:solidFill>
                <a:srgbClr val="008000"/>
              </a:solidFill>
            </a:endParaRPr>
          </a:p>
          <a:p>
            <a:pPr marL="0" lvl="0" indent="0" algn="just" defTabSz="457200" eaLnBrk="0" fontAlgn="base" hangingPunct="0">
              <a:buClrTx/>
              <a:buNone/>
              <a:defRPr/>
            </a:pPr>
            <a:endParaRPr lang="en-GB" altLang="sk-SK" sz="1800" b="1" spc="0" dirty="0">
              <a:solidFill>
                <a:srgbClr val="006EB6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sk-SK" dirty="0" smtClean="0"/>
              <a:t>Zmena OP </a:t>
            </a:r>
            <a:r>
              <a:rPr lang="sk-SK" dirty="0" err="1" smtClean="0"/>
              <a:t>V</a:t>
            </a:r>
            <a:r>
              <a:rPr lang="sk-SK" cap="none" dirty="0" err="1" smtClean="0"/>
              <a:t>a</a:t>
            </a:r>
            <a:r>
              <a:rPr lang="sk-SK" dirty="0" err="1" smtClean="0"/>
              <a:t>I</a:t>
            </a:r>
            <a:r>
              <a:rPr lang="sk-SK" dirty="0" smtClean="0"/>
              <a:t>, verzia 7.0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108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6. </a:t>
            </a:r>
            <a:r>
              <a:rPr lang="pt-BR" dirty="0"/>
              <a:t>Revízia Operačného programu Výskum a inovácie, verzia </a:t>
            </a:r>
            <a:r>
              <a:rPr lang="sk-SK" dirty="0" smtClean="0"/>
              <a:t>7</a:t>
            </a:r>
            <a:r>
              <a:rPr lang="pt-BR" dirty="0" smtClean="0"/>
              <a:t>.0 </a:t>
            </a:r>
            <a:endParaRPr lang="pt-BR" dirty="0"/>
          </a:p>
        </p:txBody>
      </p:sp>
      <p:sp>
        <p:nvSpPr>
          <p:cNvPr id="5" name="Šípka dolu 4"/>
          <p:cNvSpPr/>
          <p:nvPr/>
        </p:nvSpPr>
        <p:spPr>
          <a:xfrm>
            <a:off x="4392000" y="1990800"/>
            <a:ext cx="360039" cy="3328414"/>
          </a:xfrm>
          <a:prstGeom prst="downArrow">
            <a:avLst/>
          </a:prstGeom>
          <a:solidFill>
            <a:srgbClr val="006EB6"/>
          </a:solidFill>
          <a:ln>
            <a:solidFill>
              <a:srgbClr val="006E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 dirty="0"/>
          </a:p>
        </p:txBody>
      </p:sp>
      <p:grpSp>
        <p:nvGrpSpPr>
          <p:cNvPr id="6" name="Skupina 5"/>
          <p:cNvGrpSpPr/>
          <p:nvPr/>
        </p:nvGrpSpPr>
        <p:grpSpPr>
          <a:xfrm>
            <a:off x="467544" y="1700808"/>
            <a:ext cx="8208912" cy="3979184"/>
            <a:chOff x="395536" y="1729071"/>
            <a:chExt cx="8352928" cy="3159319"/>
          </a:xfrm>
        </p:grpSpPr>
        <p:sp>
          <p:nvSpPr>
            <p:cNvPr id="7" name="Zaoblený obdĺžnik 6"/>
            <p:cNvSpPr/>
            <p:nvPr/>
          </p:nvSpPr>
          <p:spPr>
            <a:xfrm>
              <a:off x="395536" y="1729071"/>
              <a:ext cx="8352928" cy="288000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0975" algn="l"/>
                  <a:tab pos="1257300" algn="l"/>
                </a:tabLst>
              </a:pPr>
              <a:r>
                <a:rPr lang="en-GB" sz="1600" b="1" dirty="0" smtClean="0">
                  <a:latin typeface="Century Gothic" panose="020B0502020202020204" pitchFamily="34" charset="0"/>
                </a:rPr>
                <a:t>	</a:t>
              </a:r>
              <a:r>
                <a:rPr lang="sk-SK" sz="1600" b="1" dirty="0" smtClean="0">
                  <a:latin typeface="Century Gothic" panose="020B0502020202020204" pitchFamily="34" charset="0"/>
                </a:rPr>
                <a:t>prijatie výročnej správy o vykonávaní OP </a:t>
              </a:r>
              <a:r>
                <a:rPr lang="sk-SK" sz="1600" b="1" dirty="0" err="1" smtClean="0">
                  <a:latin typeface="Century Gothic" panose="020B0502020202020204" pitchFamily="34" charset="0"/>
                </a:rPr>
                <a:t>VaI</a:t>
              </a:r>
              <a:r>
                <a:rPr lang="sk-SK" sz="1600" b="1" dirty="0" smtClean="0">
                  <a:latin typeface="Century Gothic" panose="020B0502020202020204" pitchFamily="34" charset="0"/>
                </a:rPr>
                <a:t> za r.2018 </a:t>
              </a:r>
              <a:r>
                <a:rPr lang="en-GB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–</a:t>
              </a:r>
              <a:r>
                <a:rPr lang="sk-SK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 VIII</a:t>
              </a:r>
              <a:r>
                <a:rPr lang="en-GB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/201</a:t>
              </a:r>
              <a:r>
                <a:rPr lang="sk-SK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9</a:t>
              </a:r>
              <a:endParaRPr lang="en-GB" sz="1600" b="1" dirty="0">
                <a:solidFill>
                  <a:srgbClr val="FFC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" name="Zaoblený obdĺžnik 9"/>
            <p:cNvSpPr/>
            <p:nvPr/>
          </p:nvSpPr>
          <p:spPr>
            <a:xfrm>
              <a:off x="395536" y="2305135"/>
              <a:ext cx="8352928" cy="288000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0975" algn="l"/>
                  <a:tab pos="1257300" algn="l"/>
                </a:tabLst>
              </a:pPr>
              <a:r>
                <a:rPr lang="sk-SK" sz="1600" b="1" dirty="0" smtClean="0">
                  <a:latin typeface="Century Gothic" panose="020B0502020202020204" pitchFamily="34" charset="0"/>
                </a:rPr>
                <a:t>rozhodnutie </a:t>
              </a:r>
              <a:r>
                <a:rPr lang="sk-SK" sz="1600" b="1" dirty="0">
                  <a:latin typeface="Century Gothic" panose="020B0502020202020204" pitchFamily="34" charset="0"/>
                </a:rPr>
                <a:t>EK o pridelení VR, analýza CKO</a:t>
              </a:r>
              <a:r>
                <a:rPr lang="sk-SK" sz="1600" b="1" dirty="0" smtClean="0">
                  <a:latin typeface="Century Gothic" panose="020B0502020202020204" pitchFamily="34" charset="0"/>
                </a:rPr>
                <a:t> </a:t>
              </a:r>
              <a:r>
                <a:rPr lang="en-GB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– </a:t>
              </a:r>
              <a:r>
                <a:rPr lang="sk-SK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VIII–IX/</a:t>
              </a:r>
              <a:r>
                <a:rPr lang="en-GB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201</a:t>
              </a:r>
              <a:r>
                <a:rPr lang="sk-SK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9</a:t>
              </a:r>
              <a:endParaRPr lang="en-GB" sz="1600" b="1" dirty="0">
                <a:solidFill>
                  <a:srgbClr val="FFC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" name="Zaoblený obdĺžnik 10"/>
            <p:cNvSpPr/>
            <p:nvPr/>
          </p:nvSpPr>
          <p:spPr>
            <a:xfrm>
              <a:off x="395536" y="3448262"/>
              <a:ext cx="8352928" cy="288000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0975" algn="l"/>
                  <a:tab pos="1257300" algn="l"/>
                </a:tabLst>
              </a:pPr>
              <a:r>
                <a:rPr lang="en-GB" sz="1600" b="1" dirty="0" smtClean="0">
                  <a:latin typeface="Century Gothic" panose="020B0502020202020204" pitchFamily="34" charset="0"/>
                </a:rPr>
                <a:t>	 </a:t>
              </a:r>
              <a:r>
                <a:rPr lang="sk-SK" sz="1600" dirty="0" smtClean="0">
                  <a:latin typeface="Century Gothic" panose="020B0502020202020204" pitchFamily="34" charset="0"/>
                </a:rPr>
                <a:t>realizácia </a:t>
              </a:r>
              <a:r>
                <a:rPr lang="sk-SK" sz="1600" b="1" dirty="0" smtClean="0">
                  <a:latin typeface="Century Gothic" panose="020B0502020202020204" pitchFamily="34" charset="0"/>
                </a:rPr>
                <a:t>zisťovacieho konania </a:t>
              </a:r>
              <a:r>
                <a:rPr lang="sk-SK" sz="1600" b="1" dirty="0" smtClean="0">
                  <a:solidFill>
                    <a:srgbClr val="FFC000"/>
                  </a:solidFill>
                  <a:latin typeface="Century Gothic" panose="020B0502020202020204" pitchFamily="34" charset="0"/>
                </a:rPr>
                <a:t>– IX-X/2019</a:t>
              </a:r>
              <a:endParaRPr lang="en-GB" sz="1600" b="1" dirty="0">
                <a:solidFill>
                  <a:srgbClr val="FFC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" name="Zaoblený obdĺžnik 11"/>
            <p:cNvSpPr/>
            <p:nvPr/>
          </p:nvSpPr>
          <p:spPr>
            <a:xfrm>
              <a:off x="395536" y="4600390"/>
              <a:ext cx="8352928" cy="288000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0975" algn="l"/>
                  <a:tab pos="1257300" algn="l"/>
                </a:tabLst>
              </a:pPr>
              <a:r>
                <a:rPr lang="en-GB" sz="1600" b="1" dirty="0" smtClean="0">
                  <a:latin typeface="Century Gothic" panose="020B0502020202020204" pitchFamily="34" charset="0"/>
                </a:rPr>
                <a:t>	 </a:t>
              </a:r>
              <a:r>
                <a:rPr lang="sk-SK" sz="1600" dirty="0">
                  <a:latin typeface="Century Gothic" panose="020B0502020202020204" pitchFamily="34" charset="0"/>
                </a:rPr>
                <a:t>predloženie revízie OP </a:t>
              </a:r>
              <a:r>
                <a:rPr lang="sk-SK" sz="1600" dirty="0" err="1">
                  <a:latin typeface="Century Gothic" panose="020B0502020202020204" pitchFamily="34" charset="0"/>
                </a:rPr>
                <a:t>VaI</a:t>
              </a:r>
              <a:r>
                <a:rPr lang="sk-SK" sz="1600" dirty="0">
                  <a:latin typeface="Century Gothic" panose="020B0502020202020204" pitchFamily="34" charset="0"/>
                </a:rPr>
                <a:t> </a:t>
              </a:r>
              <a:r>
                <a:rPr lang="sk-SK" sz="1600" b="1" dirty="0">
                  <a:latin typeface="Century Gothic" panose="020B0502020202020204" pitchFamily="34" charset="0"/>
                </a:rPr>
                <a:t>Európskej komisii </a:t>
              </a:r>
              <a:r>
                <a:rPr lang="sk-SK" sz="1600" b="1" dirty="0" smtClean="0">
                  <a:solidFill>
                    <a:srgbClr val="FFC000"/>
                  </a:solidFill>
                  <a:latin typeface="Century Gothic" panose="020B0502020202020204" pitchFamily="34" charset="0"/>
                </a:rPr>
                <a:t>– X/2019</a:t>
              </a:r>
              <a:endParaRPr lang="en-GB" sz="1600" b="1" dirty="0">
                <a:solidFill>
                  <a:srgbClr val="FFC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" name="Zaoblený obdĺžnik 13"/>
            <p:cNvSpPr/>
            <p:nvPr/>
          </p:nvSpPr>
          <p:spPr>
            <a:xfrm>
              <a:off x="395536" y="4024326"/>
              <a:ext cx="8352928" cy="288000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0975" algn="l"/>
                  <a:tab pos="1257300" algn="l"/>
                </a:tabLst>
              </a:pPr>
              <a:r>
                <a:rPr lang="en-GB" sz="1600" b="1" dirty="0" smtClean="0">
                  <a:latin typeface="Century Gothic" panose="020B0502020202020204" pitchFamily="34" charset="0"/>
                </a:rPr>
                <a:t>	 </a:t>
              </a:r>
              <a:r>
                <a:rPr lang="sk-SK" sz="1600" dirty="0">
                  <a:latin typeface="Century Gothic" panose="020B0502020202020204" pitchFamily="34" charset="0"/>
                </a:rPr>
                <a:t>predloženie revízie OP </a:t>
              </a:r>
              <a:r>
                <a:rPr lang="sk-SK" sz="1600" dirty="0" err="1">
                  <a:latin typeface="Century Gothic" panose="020B0502020202020204" pitchFamily="34" charset="0"/>
                </a:rPr>
                <a:t>VaI</a:t>
              </a:r>
              <a:r>
                <a:rPr lang="sk-SK" sz="1600" dirty="0">
                  <a:latin typeface="Century Gothic" panose="020B0502020202020204" pitchFamily="34" charset="0"/>
                </a:rPr>
                <a:t> </a:t>
              </a:r>
              <a:r>
                <a:rPr lang="sk-SK" sz="1600" b="1" dirty="0">
                  <a:latin typeface="Century Gothic" panose="020B0502020202020204" pitchFamily="34" charset="0"/>
                </a:rPr>
                <a:t>Monitorovaciemu výboru pre </a:t>
              </a:r>
              <a:r>
                <a:rPr lang="en-GB" sz="1600" b="1" dirty="0">
                  <a:latin typeface="Century Gothic" panose="020B0502020202020204" pitchFamily="34" charset="0"/>
                </a:rPr>
                <a:t>OP </a:t>
              </a:r>
              <a:r>
                <a:rPr lang="sk-SK" sz="1600" b="1" dirty="0" err="1">
                  <a:latin typeface="Century Gothic" panose="020B0502020202020204" pitchFamily="34" charset="0"/>
                </a:rPr>
                <a:t>VaI</a:t>
              </a:r>
              <a:r>
                <a:rPr lang="sk-SK" sz="1600" b="1" dirty="0">
                  <a:latin typeface="Century Gothic" panose="020B0502020202020204" pitchFamily="34" charset="0"/>
                </a:rPr>
                <a:t> </a:t>
              </a:r>
              <a:r>
                <a:rPr lang="sk-SK" sz="16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– </a:t>
              </a:r>
              <a:r>
                <a:rPr lang="sk-SK" sz="1600" b="1" dirty="0" smtClean="0">
                  <a:solidFill>
                    <a:srgbClr val="FFC000"/>
                  </a:solidFill>
                  <a:latin typeface="Century Gothic" panose="020B0502020202020204" pitchFamily="34" charset="0"/>
                </a:rPr>
                <a:t>X/2019</a:t>
              </a:r>
              <a:endParaRPr lang="en-GB" sz="1600" b="1" dirty="0">
                <a:solidFill>
                  <a:srgbClr val="FFC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5" name="Zaoblený obdĺžnik 14"/>
          <p:cNvSpPr/>
          <p:nvPr/>
        </p:nvSpPr>
        <p:spPr>
          <a:xfrm>
            <a:off x="467544" y="3212964"/>
            <a:ext cx="8208912" cy="288000"/>
          </a:xfrm>
          <a:prstGeom prst="round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180975" algn="l"/>
                <a:tab pos="1257300" algn="l"/>
              </a:tabLst>
            </a:pPr>
            <a:r>
              <a:rPr lang="en-GB" sz="1600" b="1" dirty="0" smtClean="0">
                <a:latin typeface="Century Gothic" panose="020B0502020202020204" pitchFamily="34" charset="0"/>
              </a:rPr>
              <a:t>	 </a:t>
            </a:r>
            <a:r>
              <a:rPr lang="sk-SK" sz="1600" dirty="0">
                <a:latin typeface="Century Gothic" panose="020B0502020202020204" pitchFamily="34" charset="0"/>
              </a:rPr>
              <a:t>príprava podkladov, </a:t>
            </a:r>
            <a:r>
              <a:rPr lang="sk-SK" sz="1600" b="1" dirty="0">
                <a:latin typeface="Century Gothic" panose="020B0502020202020204" pitchFamily="34" charset="0"/>
              </a:rPr>
              <a:t>úprava finančného plánu</a:t>
            </a:r>
            <a:r>
              <a:rPr lang="en-GB" sz="1600" b="1" dirty="0" smtClean="0">
                <a:latin typeface="Century Gothic" panose="020B0502020202020204" pitchFamily="34" charset="0"/>
              </a:rPr>
              <a:t> </a:t>
            </a:r>
            <a:r>
              <a:rPr lang="en-GB" sz="1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– </a:t>
            </a:r>
            <a:r>
              <a:rPr lang="sk-SK" sz="1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IX/</a:t>
            </a:r>
            <a:r>
              <a:rPr lang="en-GB" sz="1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201</a:t>
            </a:r>
            <a:r>
              <a:rPr lang="sk-SK" sz="1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9</a:t>
            </a:r>
            <a:endParaRPr lang="en-GB" sz="1600" b="1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sk-SK" dirty="0"/>
              <a:t>Proces zmeny OP </a:t>
            </a:r>
            <a:r>
              <a:rPr lang="sk-SK" dirty="0" err="1"/>
              <a:t>VaI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334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988840"/>
            <a:ext cx="7850832" cy="1008112"/>
          </a:xfrm>
        </p:spPr>
        <p:txBody>
          <a:bodyPr/>
          <a:lstStyle/>
          <a:p>
            <a:r>
              <a:rPr lang="pl-PL" sz="3200" b="1" dirty="0" smtClean="0"/>
              <a:t>7. </a:t>
            </a:r>
            <a:r>
              <a:rPr lang="sk-SK" b="1" dirty="0"/>
              <a:t>Rôzne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356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7. Rôzne</a:t>
            </a:r>
            <a:endParaRPr lang="pt-BR" dirty="0"/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sk-SK" dirty="0" smtClean="0"/>
              <a:t>Výzvy na predkladanie </a:t>
            </a:r>
            <a:r>
              <a:rPr lang="sk-SK" dirty="0" err="1" smtClean="0"/>
              <a:t>ž</a:t>
            </a:r>
            <a:r>
              <a:rPr lang="sk-SK" cap="none" dirty="0" err="1" smtClean="0"/>
              <a:t>o</a:t>
            </a:r>
            <a:r>
              <a:rPr lang="sk-SK" dirty="0" err="1" smtClean="0"/>
              <a:t>NFP</a:t>
            </a:r>
            <a:r>
              <a:rPr lang="sk-SK" dirty="0" smtClean="0"/>
              <a:t> na podporu </a:t>
            </a:r>
            <a:r>
              <a:rPr lang="sk-SK" dirty="0" err="1" smtClean="0"/>
              <a:t>teamingových</a:t>
            </a:r>
            <a:r>
              <a:rPr lang="sk-SK" dirty="0" smtClean="0"/>
              <a:t> výskumných centier</a:t>
            </a:r>
            <a:endParaRPr lang="pt-BR" dirty="0"/>
          </a:p>
        </p:txBody>
      </p:sp>
      <p:graphicFrame>
        <p:nvGraphicFramePr>
          <p:cNvPr id="7" name="Zástupný objekt pre obsah 6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96385190"/>
              </p:ext>
            </p:extLst>
          </p:nvPr>
        </p:nvGraphicFramePr>
        <p:xfrm>
          <a:off x="142308" y="1628800"/>
          <a:ext cx="8856984" cy="388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Hárok" r:id="rId3" imgW="21993142" imgH="7315239" progId="Excel.Sheet.12">
                  <p:embed/>
                </p:oleObj>
              </mc:Choice>
              <mc:Fallback>
                <p:oleObj name="Hárok" r:id="rId3" imgW="21993142" imgH="7315239" progId="Excel.Sheet.12">
                  <p:embed/>
                  <p:pic>
                    <p:nvPicPr>
                      <p:cNvPr id="8" name="Objek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2308" y="1628800"/>
                        <a:ext cx="8856984" cy="3888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278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637928"/>
            <a:ext cx="7924800" cy="1143000"/>
          </a:xfrm>
        </p:spPr>
        <p:txBody>
          <a:bodyPr/>
          <a:lstStyle/>
          <a:p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Výročná správa o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vykonávaní</a:t>
            </a:r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VaI za rok 2018 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695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7. Rôzne</a:t>
            </a:r>
            <a:endParaRPr lang="pt-BR" dirty="0"/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sk-SK" dirty="0" smtClean="0"/>
              <a:t>Výzvy na predkladanie </a:t>
            </a:r>
            <a:r>
              <a:rPr lang="sk-SK" dirty="0" err="1" smtClean="0"/>
              <a:t>ž</a:t>
            </a:r>
            <a:r>
              <a:rPr lang="sk-SK" cap="none" dirty="0" err="1" smtClean="0"/>
              <a:t>o</a:t>
            </a:r>
            <a:r>
              <a:rPr lang="sk-SK" dirty="0" err="1" smtClean="0"/>
              <a:t>NFP</a:t>
            </a:r>
            <a:r>
              <a:rPr lang="sk-SK" dirty="0" smtClean="0"/>
              <a:t> na podporu </a:t>
            </a:r>
            <a:r>
              <a:rPr lang="sk-SK" dirty="0" err="1" smtClean="0"/>
              <a:t>teamingových</a:t>
            </a:r>
            <a:r>
              <a:rPr lang="sk-SK" dirty="0" smtClean="0"/>
              <a:t> výskumných centier</a:t>
            </a:r>
            <a:endParaRPr lang="pt-BR" dirty="0"/>
          </a:p>
        </p:txBody>
      </p:sp>
      <p:graphicFrame>
        <p:nvGraphicFramePr>
          <p:cNvPr id="6" name="Zástupný objekt pre obsah 5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59064575"/>
              </p:ext>
            </p:extLst>
          </p:nvPr>
        </p:nvGraphicFramePr>
        <p:xfrm>
          <a:off x="179512" y="1556792"/>
          <a:ext cx="8856538" cy="403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Hárok" r:id="rId3" imgW="20202514" imgH="7743748" progId="Excel.Sheet.12">
                  <p:embed/>
                </p:oleObj>
              </mc:Choice>
              <mc:Fallback>
                <p:oleObj name="Hárok" r:id="rId3" imgW="20202514" imgH="7743748" progId="Excel.Sheet.12">
                  <p:embed/>
                  <p:pic>
                    <p:nvPicPr>
                      <p:cNvPr id="8" name="Objek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556792"/>
                        <a:ext cx="8856538" cy="4032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78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 smtClean="0"/>
              <a:t>8. </a:t>
            </a:r>
            <a:r>
              <a:rPr lang="pl-PL" sz="2800" b="1" dirty="0"/>
              <a:t>Zhrnutie </a:t>
            </a:r>
            <a:r>
              <a:rPr lang="pl-PL" sz="2800" b="1" dirty="0" smtClean="0"/>
              <a:t>rokovania </a:t>
            </a:r>
            <a:r>
              <a:rPr lang="pl-PL" sz="2800" b="1" dirty="0"/>
              <a:t>a závery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1523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40" y="-26641"/>
            <a:ext cx="7874000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58440" y="908720"/>
            <a:ext cx="7772400" cy="2592288"/>
          </a:xfrm>
        </p:spPr>
        <p:txBody>
          <a:bodyPr/>
          <a:lstStyle/>
          <a:p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 Rokovanie </a:t>
            </a:r>
            <a:b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MONITOROVACIEHO VÝBORU </a:t>
            </a:r>
            <a:r>
              <a:rPr lang="sk-SK" sz="1600" b="1" dirty="0" smtClean="0">
                <a:latin typeface="Century Gothic" panose="020B0502020202020204" pitchFamily="34" charset="0"/>
              </a:rPr>
              <a:t/>
            </a:r>
            <a:br>
              <a:rPr lang="sk-SK" sz="1600" b="1" dirty="0" smtClean="0">
                <a:latin typeface="Century Gothic" panose="020B0502020202020204" pitchFamily="34" charset="0"/>
              </a:rPr>
            </a:br>
            <a:r>
              <a:rPr lang="sk-SK" sz="1400" cap="none" dirty="0" smtClean="0"/>
              <a:t>pre operačný program Výskum a inovácie (MV OP VaI)</a:t>
            </a:r>
            <a:br>
              <a:rPr lang="sk-SK" sz="1400" cap="none" dirty="0" smtClean="0"/>
            </a:br>
            <a:r>
              <a:rPr lang="sk-SK" sz="1400" cap="none" dirty="0"/>
              <a:t/>
            </a:r>
            <a:br>
              <a:rPr lang="sk-SK" sz="1400" cap="none" dirty="0"/>
            </a:br>
            <a:r>
              <a:rPr lang="sk-SK" sz="1400" cap="none" dirty="0" smtClean="0"/>
              <a:t/>
            </a:r>
            <a:br>
              <a:rPr lang="sk-SK" sz="1400" cap="none" dirty="0" smtClean="0"/>
            </a:br>
            <a:r>
              <a:rPr lang="sk-SK" sz="1400" cap="none" dirty="0"/>
              <a:t/>
            </a:r>
            <a:br>
              <a:rPr lang="sk-SK" sz="1400" cap="none" dirty="0"/>
            </a:br>
            <a:r>
              <a:rPr lang="sk-SK" sz="1400" cap="none" dirty="0" smtClean="0"/>
              <a:t/>
            </a:r>
            <a:br>
              <a:rPr lang="sk-SK" sz="1400" cap="none" dirty="0" smtClean="0"/>
            </a:br>
            <a:r>
              <a:rPr lang="sk-SK" sz="2600" cap="none" dirty="0" smtClean="0"/>
              <a:t>ĎAKUJEME ZA POZORNOSŤ ! </a:t>
            </a:r>
            <a:r>
              <a:rPr lang="sk-SK" sz="2400" b="1" dirty="0" smtClean="0">
                <a:latin typeface="Century Gothic" panose="020B0502020202020204" pitchFamily="34" charset="0"/>
              </a:rPr>
              <a:t/>
            </a:r>
            <a:br>
              <a:rPr lang="sk-SK" sz="2400" b="1" dirty="0" smtClean="0">
                <a:latin typeface="Century Gothic" panose="020B0502020202020204" pitchFamily="34" charset="0"/>
              </a:rPr>
            </a:br>
            <a:endParaRPr lang="sk-SK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2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683568" y="1268760"/>
            <a:ext cx="8064896" cy="4248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k-SK" sz="2000" b="1" dirty="0" smtClean="0"/>
              <a:t>Sekretariát Monitorovacieho výboru pre OP </a:t>
            </a:r>
            <a:r>
              <a:rPr lang="sk-SK" sz="2000" b="1" dirty="0" err="1" smtClean="0"/>
              <a:t>VaI</a:t>
            </a:r>
            <a:endParaRPr lang="sk-SK" sz="2000" b="1" dirty="0" smtClean="0"/>
          </a:p>
          <a:p>
            <a:pPr marL="0" indent="0" algn="ctr">
              <a:buNone/>
            </a:pPr>
            <a:r>
              <a:rPr lang="sk-SK" sz="2000" dirty="0" smtClean="0"/>
              <a:t>Sekcia štrukturálnych fondov EÚ </a:t>
            </a:r>
            <a:r>
              <a:rPr lang="sk-SK" sz="2000" dirty="0" err="1" smtClean="0"/>
              <a:t>MŠVVaŠ</a:t>
            </a:r>
            <a:r>
              <a:rPr lang="sk-SK" sz="2000" dirty="0" smtClean="0"/>
              <a:t> SR</a:t>
            </a:r>
          </a:p>
          <a:p>
            <a:endParaRPr lang="sk-SK" sz="2000" dirty="0" smtClean="0"/>
          </a:p>
          <a:p>
            <a:pPr marL="0" indent="0" algn="ctr">
              <a:buNone/>
            </a:pPr>
            <a:r>
              <a:rPr lang="sk-SK" sz="2000" b="1" u="sng" dirty="0" smtClean="0"/>
              <a:t>opvai@minedu.sk</a:t>
            </a:r>
          </a:p>
          <a:p>
            <a:pPr marL="0" indent="0" algn="ctr">
              <a:buNone/>
            </a:pPr>
            <a:r>
              <a:rPr lang="sk-SK" sz="2000" b="1" dirty="0"/>
              <a:t>sekretariat.ssfeu@minedu.sk</a:t>
            </a:r>
          </a:p>
          <a:p>
            <a:pPr marL="0" indent="0" algn="ctr">
              <a:buNone/>
            </a:pPr>
            <a:r>
              <a:rPr lang="sk-SK" sz="2000" b="1" dirty="0" smtClean="0"/>
              <a:t>02/59 374 561</a:t>
            </a:r>
            <a:r>
              <a:rPr lang="sk-SK" sz="2000" dirty="0" smtClean="0"/>
              <a:t> 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321253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2. Výročná správa o vykonávaní OP </a:t>
            </a:r>
            <a:r>
              <a:rPr lang="sk-SK" dirty="0" err="1" smtClean="0"/>
              <a:t>VaI</a:t>
            </a:r>
            <a:r>
              <a:rPr lang="sk-SK" dirty="0" smtClean="0"/>
              <a:t> za rok 2018</a:t>
            </a:r>
            <a:endParaRPr lang="pt-BR" dirty="0"/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sk-SK" dirty="0" smtClean="0"/>
              <a:t>Výročná správa predkladaná v roku 2019</a:t>
            </a:r>
            <a:endParaRPr lang="pt-BR" dirty="0"/>
          </a:p>
        </p:txBody>
      </p:sp>
      <p:sp>
        <p:nvSpPr>
          <p:cNvPr id="9" name="Zástupný symbol obsahu 3"/>
          <p:cNvSpPr>
            <a:spLocks noGrp="1"/>
          </p:cNvSpPr>
          <p:nvPr>
            <p:ph sz="quarter" idx="13"/>
          </p:nvPr>
        </p:nvSpPr>
        <p:spPr>
          <a:xfrm>
            <a:off x="107504" y="1802918"/>
            <a:ext cx="8640960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1600" dirty="0"/>
              <a:t>Výročná správa o vykonávaní OP </a:t>
            </a:r>
            <a:r>
              <a:rPr lang="sk-SK" sz="1600" dirty="0" err="1"/>
              <a:t>VaI</a:t>
            </a:r>
            <a:r>
              <a:rPr lang="sk-SK" sz="1600" dirty="0"/>
              <a:t> za rok 2018 predkladaná v roku 2019:</a:t>
            </a:r>
          </a:p>
          <a:p>
            <a:pPr marL="0" indent="0" algn="just">
              <a:buNone/>
            </a:pPr>
            <a:r>
              <a:rPr lang="sk-SK" dirty="0"/>
              <a:t>	má prvý krát rozšírený obsah o časť týkajúcu sa: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sk-SK" dirty="0"/>
              <a:t>kvalitatívneho zhodnotenia a príspevku programu k napĺňaniu stratégie Únie na zabezpečenie inteligentného, udržateľného a </a:t>
            </a:r>
            <a:r>
              <a:rPr lang="sk-SK" dirty="0" err="1"/>
              <a:t>inkluzívneho</a:t>
            </a:r>
            <a:r>
              <a:rPr lang="sk-SK" dirty="0"/>
              <a:t> rastu,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sk-SK" dirty="0"/>
              <a:t>problémov, ktoré ovplyvnili výkonnosť programu a prijatých opatrení vo vzťahu k plneniu výkonnostného rámca.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sk-SK" dirty="0"/>
              <a:t> </a:t>
            </a:r>
            <a:r>
              <a:rPr lang="sk-SK"/>
              <a:t>           </a:t>
            </a:r>
            <a:endParaRPr lang="sk-SK" dirty="0"/>
          </a:p>
          <a:p>
            <a:pPr marL="0" indent="0" algn="just">
              <a:spcBef>
                <a:spcPts val="0"/>
              </a:spcBef>
              <a:buNone/>
            </a:pPr>
            <a:r>
              <a:rPr lang="sk-SK"/>
              <a:t>                 v </a:t>
            </a:r>
            <a:r>
              <a:rPr lang="sk-SK" dirty="0"/>
              <a:t>rámci</a:t>
            </a:r>
            <a:r>
              <a:rPr lang="sk-SK"/>
              <a:t> </a:t>
            </a:r>
            <a:r>
              <a:rPr lang="sk-SK" dirty="0"/>
              <a:t>pripomienkovania členov MV pre OP </a:t>
            </a:r>
            <a:r>
              <a:rPr lang="sk-SK" dirty="0" err="1"/>
              <a:t>VaI</a:t>
            </a:r>
            <a:r>
              <a:rPr lang="sk-SK" dirty="0"/>
              <a:t> bolo vznesených: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sk-SK"/>
              <a:t>65 </a:t>
            </a:r>
            <a:r>
              <a:rPr lang="sk-SK" dirty="0"/>
              <a:t>pripomienok  - 22 zásadných  - 43 obyčajných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sk-SK"/>
              <a:t>Akceptovaných:</a:t>
            </a:r>
            <a:endParaRPr lang="sk-SK" dirty="0"/>
          </a:p>
          <a:p>
            <a:pPr marL="0" indent="0" algn="just">
              <a:spcBef>
                <a:spcPts val="0"/>
              </a:spcBef>
              <a:buNone/>
            </a:pPr>
            <a:r>
              <a:rPr lang="sk-SK" dirty="0"/>
              <a:t>11</a:t>
            </a:r>
            <a:r>
              <a:rPr lang="sk-SK"/>
              <a:t> </a:t>
            </a:r>
            <a:r>
              <a:rPr lang="sk-SK" dirty="0"/>
              <a:t>zásadných pripomienok, 3 čiastočne akceptované,  </a:t>
            </a:r>
            <a:r>
              <a:rPr lang="sk-SK"/>
              <a:t>8 neakceptovaných</a:t>
            </a:r>
            <a:endParaRPr lang="sk-SK" dirty="0"/>
          </a:p>
          <a:p>
            <a:pPr marL="0" indent="0" algn="just">
              <a:spcBef>
                <a:spcPts val="0"/>
              </a:spcBef>
              <a:buNone/>
            </a:pPr>
            <a:r>
              <a:rPr lang="sk-SK" dirty="0"/>
              <a:t>32</a:t>
            </a:r>
            <a:r>
              <a:rPr lang="sk-SK"/>
              <a:t> </a:t>
            </a:r>
            <a:r>
              <a:rPr lang="sk-SK" dirty="0"/>
              <a:t>obyčajných pripomienok, 3 čiastočne akceptované, </a:t>
            </a:r>
            <a:r>
              <a:rPr lang="sk-SK"/>
              <a:t>8 neakceptovaných.</a:t>
            </a:r>
            <a:endParaRPr lang="sk-SK" dirty="0"/>
          </a:p>
        </p:txBody>
      </p:sp>
      <p:sp>
        <p:nvSpPr>
          <p:cNvPr id="4" name="Vývojový diagram: rozhodnutie 3"/>
          <p:cNvSpPr/>
          <p:nvPr/>
        </p:nvSpPr>
        <p:spPr>
          <a:xfrm>
            <a:off x="321731" y="2187928"/>
            <a:ext cx="573337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97" y="3730048"/>
            <a:ext cx="585267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2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2. Výročná správa o vykonávaní OP </a:t>
            </a:r>
            <a:r>
              <a:rPr lang="sk-SK" dirty="0" err="1" smtClean="0"/>
              <a:t>VaI</a:t>
            </a:r>
            <a:r>
              <a:rPr lang="sk-SK" dirty="0" smtClean="0"/>
              <a:t> za rok 2018</a:t>
            </a:r>
            <a:endParaRPr lang="pt-BR" dirty="0"/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621726"/>
            <a:ext cx="7924800" cy="935066"/>
          </a:xfrm>
        </p:spPr>
        <p:txBody>
          <a:bodyPr/>
          <a:lstStyle/>
          <a:p>
            <a:r>
              <a:rPr lang="sk-SK" dirty="0" smtClean="0"/>
              <a:t>Harmonogram schvaľovania VS </a:t>
            </a:r>
            <a:r>
              <a:rPr lang="pt-BR" dirty="0" smtClean="0"/>
              <a:t>o </a:t>
            </a:r>
            <a:r>
              <a:rPr lang="pt-BR" dirty="0"/>
              <a:t>vykonávaní OP VaI za rok 2018</a:t>
            </a:r>
            <a:br>
              <a:rPr lang="pt-BR" dirty="0"/>
            </a:br>
            <a:endParaRPr lang="pt-BR" dirty="0"/>
          </a:p>
        </p:txBody>
      </p:sp>
      <p:sp>
        <p:nvSpPr>
          <p:cNvPr id="9" name="Zástupný symbol obsahu 3"/>
          <p:cNvSpPr>
            <a:spLocks noGrp="1"/>
          </p:cNvSpPr>
          <p:nvPr>
            <p:ph sz="quarter" idx="13"/>
          </p:nvPr>
        </p:nvSpPr>
        <p:spPr>
          <a:xfrm>
            <a:off x="35063" y="1700808"/>
            <a:ext cx="8640960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1600" b="1" dirty="0" smtClean="0"/>
              <a:t>Riadiaci orgán OP </a:t>
            </a:r>
            <a:r>
              <a:rPr lang="sk-SK" sz="1600" b="1" dirty="0" err="1" smtClean="0"/>
              <a:t>VaI</a:t>
            </a:r>
            <a:endParaRPr lang="sk-SK" sz="1600" b="1" dirty="0" smtClean="0"/>
          </a:p>
          <a:p>
            <a:pPr marL="0" indent="0" algn="just">
              <a:buNone/>
            </a:pPr>
            <a:r>
              <a:rPr lang="sk-SK" sz="1600" dirty="0" smtClean="0"/>
              <a:t>	  30. 06. 2019 </a:t>
            </a:r>
            <a:r>
              <a:rPr lang="sk-SK" sz="1600" u="sng" dirty="0" smtClean="0"/>
              <a:t>- predloženie VS o vykonávaní OP </a:t>
            </a:r>
            <a:r>
              <a:rPr lang="sk-SK" sz="1600" u="sng" dirty="0" err="1" smtClean="0"/>
              <a:t>VaI</a:t>
            </a:r>
            <a:r>
              <a:rPr lang="sk-SK" sz="1600" u="sng" dirty="0" smtClean="0"/>
              <a:t> za rok 2018 </a:t>
            </a:r>
            <a:r>
              <a:rPr lang="sk-SK" sz="1600" dirty="0" smtClean="0"/>
              <a:t>(výročná 	  správa) schválenej členmi MV OP </a:t>
            </a:r>
            <a:r>
              <a:rPr lang="sk-SK" sz="1600" dirty="0" err="1" smtClean="0"/>
              <a:t>VaI</a:t>
            </a:r>
            <a:r>
              <a:rPr lang="sk-SK" sz="1600" dirty="0" smtClean="0"/>
              <a:t> cez SFC2014 Európskej komisii </a:t>
            </a:r>
          </a:p>
          <a:p>
            <a:pPr marL="0" indent="0" algn="just">
              <a:buNone/>
            </a:pPr>
            <a:endParaRPr lang="sk-SK" sz="1600" b="1" dirty="0" smtClean="0"/>
          </a:p>
          <a:p>
            <a:pPr marL="0" indent="0" algn="just">
              <a:buNone/>
            </a:pPr>
            <a:r>
              <a:rPr lang="sk-SK" sz="1600" b="1" dirty="0" smtClean="0"/>
              <a:t>Európska komisia</a:t>
            </a:r>
          </a:p>
          <a:p>
            <a:pPr marL="0" indent="0" algn="just">
              <a:buNone/>
            </a:pPr>
            <a:r>
              <a:rPr lang="sk-SK" sz="1600" b="1" dirty="0"/>
              <a:t>	 </a:t>
            </a:r>
            <a:r>
              <a:rPr lang="sk-SK" sz="1600" b="1" dirty="0" smtClean="0"/>
              <a:t>  </a:t>
            </a:r>
            <a:r>
              <a:rPr lang="sk-SK" sz="1600" dirty="0" smtClean="0"/>
              <a:t>31. 08. 2018 na základe informácií predložených vo výročnej správe zhodnotí plnenie čiastkových cieľov na úrovni prioritných osí programu a </a:t>
            </a:r>
            <a:r>
              <a:rPr lang="sk-SK" sz="1600" u="sng" dirty="0" smtClean="0"/>
              <a:t>vydá rozhodnutie o pridelení výkonnostnej rezervy.</a:t>
            </a:r>
          </a:p>
          <a:p>
            <a:pPr marL="0" indent="0" algn="just">
              <a:buNone/>
            </a:pPr>
            <a:endParaRPr lang="sk-SK" sz="1600" u="sng" dirty="0" smtClean="0"/>
          </a:p>
          <a:p>
            <a:pPr marL="0" indent="0" algn="just">
              <a:buNone/>
            </a:pPr>
            <a:r>
              <a:rPr lang="sk-SK" sz="1600" dirty="0" smtClean="0"/>
              <a:t>	  preskúma </a:t>
            </a:r>
            <a:r>
              <a:rPr lang="sk-SK" sz="1600" dirty="0"/>
              <a:t>výročnú správu a informuje RO pre OP </a:t>
            </a:r>
            <a:r>
              <a:rPr lang="sk-SK" sz="1600" dirty="0" err="1"/>
              <a:t>VaI</a:t>
            </a:r>
            <a:r>
              <a:rPr lang="sk-SK" sz="1600" dirty="0"/>
              <a:t> o svojich pripomienkach do 2 mesiacov od dátumu jej prijatia. </a:t>
            </a:r>
          </a:p>
          <a:p>
            <a:pPr marL="0" indent="0" algn="just">
              <a:buNone/>
            </a:pPr>
            <a:endParaRPr lang="sk-SK" sz="1600" u="sng" dirty="0" smtClean="0"/>
          </a:p>
          <a:p>
            <a:pPr marL="0" indent="0" algn="just">
              <a:buNone/>
            </a:pPr>
            <a:r>
              <a:rPr lang="sk-SK" sz="1600" dirty="0" smtClean="0"/>
              <a:t>	</a:t>
            </a:r>
            <a:endParaRPr lang="sk-SK" sz="1600" u="sng" dirty="0" smtClean="0"/>
          </a:p>
          <a:p>
            <a:pPr marL="0" indent="0" algn="just">
              <a:buNone/>
            </a:pPr>
            <a:endParaRPr lang="sk-SK" sz="1600" u="sng" dirty="0"/>
          </a:p>
          <a:p>
            <a:pPr marL="0" indent="0" algn="just">
              <a:buNone/>
            </a:pPr>
            <a:endParaRPr lang="sk-SK" sz="1600" u="sng" dirty="0" smtClean="0"/>
          </a:p>
          <a:p>
            <a:pPr marL="0" indent="0" algn="just">
              <a:buNone/>
            </a:pPr>
            <a:endParaRPr lang="sk-SK" sz="1600" b="1" dirty="0" smtClean="0"/>
          </a:p>
          <a:p>
            <a:pPr algn="just">
              <a:buFontTx/>
              <a:buChar char="-"/>
            </a:pPr>
            <a:endParaRPr lang="sk-SK" sz="1600" dirty="0" smtClean="0"/>
          </a:p>
        </p:txBody>
      </p:sp>
      <p:sp>
        <p:nvSpPr>
          <p:cNvPr id="3" name="Šípka doprava 2"/>
          <p:cNvSpPr/>
          <p:nvPr/>
        </p:nvSpPr>
        <p:spPr>
          <a:xfrm>
            <a:off x="99311" y="19918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Šípka doprava 5"/>
          <p:cNvSpPr/>
          <p:nvPr/>
        </p:nvSpPr>
        <p:spPr>
          <a:xfrm>
            <a:off x="119196" y="3317329"/>
            <a:ext cx="978408" cy="48463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Šípka doprava 6"/>
          <p:cNvSpPr/>
          <p:nvPr/>
        </p:nvSpPr>
        <p:spPr>
          <a:xfrm>
            <a:off x="119196" y="4454824"/>
            <a:ext cx="978408" cy="48463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542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7924800" cy="2232248"/>
          </a:xfrm>
        </p:spPr>
        <p:txBody>
          <a:bodyPr/>
          <a:lstStyle/>
          <a:p>
            <a:r>
              <a:rPr lang="sk-S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Kritériá </a:t>
            </a: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výber dopytovo-orientovaných projektov OP </a:t>
            </a: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VaI</a:t>
            </a:r>
            <a:b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 vybrané oblasti podpory v </a:t>
            </a: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gescii</a:t>
            </a:r>
            <a:b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MH SR</a:t>
            </a: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verzia </a:t>
            </a: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634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3. </a:t>
            </a:r>
            <a:r>
              <a:rPr lang="pt-BR" dirty="0"/>
              <a:t>Kritériá na výber dopytovo-orientovaných projektov OP VaI pre vybrané oblasti podpory</a:t>
            </a:r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pt-BR" dirty="0"/>
              <a:t>Kritériá na výber DOP OP VaI v gescii MH SR</a:t>
            </a:r>
          </a:p>
        </p:txBody>
      </p:sp>
      <p:sp>
        <p:nvSpPr>
          <p:cNvPr id="9" name="Zástupný symbol obsahu 3"/>
          <p:cNvSpPr>
            <a:spLocks noGrp="1"/>
          </p:cNvSpPr>
          <p:nvPr>
            <p:ph sz="quarter" idx="13"/>
          </p:nvPr>
        </p:nvSpPr>
        <p:spPr>
          <a:xfrm>
            <a:off x="35063" y="1700808"/>
            <a:ext cx="8640960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Clr>
                <a:srgbClr val="67B346"/>
              </a:buClr>
              <a:buFont typeface="Wingdings" panose="05000000000000000000" pitchFamily="2" charset="2"/>
              <a:buChar char="q"/>
            </a:pPr>
            <a:r>
              <a:rPr lang="sk-SK" sz="1600" dirty="0"/>
              <a:t>Predmetom navrhovaných úprav Kritérií na výber dopytovo-orientovaných projektov OP </a:t>
            </a:r>
            <a:r>
              <a:rPr lang="sk-SK" sz="1600" dirty="0" err="1"/>
              <a:t>VaI</a:t>
            </a:r>
            <a:r>
              <a:rPr lang="sk-SK" sz="1600" dirty="0"/>
              <a:t> pre vybrané oblasti podpory v gescii MH SR (z verzie 3.0 na verziu 4.0) je: </a:t>
            </a:r>
          </a:p>
          <a:p>
            <a:pPr lvl="2" indent="-342900" algn="just">
              <a:buClr>
                <a:srgbClr val="67B346"/>
              </a:buClr>
              <a:buFont typeface="+mj-lt"/>
              <a:buAutoNum type="arabicPeriod"/>
            </a:pPr>
            <a:r>
              <a:rPr lang="sk-SK" sz="1500" dirty="0"/>
              <a:t>úprava hodnotiacich kritérií pre odborné hodnotenie projektových zámerov v prípade aplikovania dvojkolového procesu výberu projektov;</a:t>
            </a:r>
            <a:endParaRPr lang="en-US" sz="1500" dirty="0"/>
          </a:p>
          <a:p>
            <a:pPr lvl="2" indent="-342900" algn="just">
              <a:buClr>
                <a:srgbClr val="67B346"/>
              </a:buClr>
              <a:buFont typeface="+mj-lt"/>
              <a:buAutoNum type="arabicPeriod"/>
            </a:pPr>
            <a:r>
              <a:rPr lang="sk-SK" sz="1500" dirty="0"/>
              <a:t>úprava hodnotiaceho kritéria pre odborné hodnotenie </a:t>
            </a:r>
            <a:r>
              <a:rPr lang="sk-SK" sz="1500" dirty="0" err="1"/>
              <a:t>ŽoNFP</a:t>
            </a:r>
            <a:r>
              <a:rPr lang="sk-SK" sz="1500" dirty="0"/>
              <a:t> č. 1.6 </a:t>
            </a:r>
            <a:r>
              <a:rPr lang="sk-SK" sz="1500" i="1" dirty="0"/>
              <a:t>Región prijímajúci pomoc</a:t>
            </a:r>
            <a:r>
              <a:rPr lang="sk-SK" sz="1500" dirty="0"/>
              <a:t>;</a:t>
            </a:r>
            <a:endParaRPr lang="en-US" sz="1500" dirty="0"/>
          </a:p>
          <a:p>
            <a:pPr lvl="2" indent="-342900" algn="just">
              <a:buClr>
                <a:srgbClr val="67B346"/>
              </a:buClr>
              <a:buFont typeface="+mj-lt"/>
              <a:buAutoNum type="arabicPeriod"/>
            </a:pPr>
            <a:r>
              <a:rPr lang="sk-SK" sz="1500" dirty="0"/>
              <a:t>úprava hodnotiaceho kritéria pre odborné hodnotenie </a:t>
            </a:r>
            <a:r>
              <a:rPr lang="sk-SK" sz="1500" dirty="0" err="1"/>
              <a:t>ŽoNFP</a:t>
            </a:r>
            <a:r>
              <a:rPr lang="sk-SK" sz="1500" dirty="0"/>
              <a:t> č. 3.1 </a:t>
            </a:r>
            <a:r>
              <a:rPr lang="sk-SK" sz="1500" i="1" dirty="0"/>
              <a:t>Do akej miery sú zabezpečené administratívne kapacity na riadenie projektu</a:t>
            </a:r>
            <a:r>
              <a:rPr lang="sk-SK" sz="1500" dirty="0"/>
              <a:t>?</a:t>
            </a:r>
            <a:endParaRPr lang="en-US" sz="1500" dirty="0"/>
          </a:p>
          <a:p>
            <a:pPr lvl="2" indent="-342900" algn="just">
              <a:buClr>
                <a:srgbClr val="67B346"/>
              </a:buClr>
              <a:buFont typeface="+mj-lt"/>
              <a:buAutoNum type="arabicPeriod"/>
            </a:pPr>
            <a:r>
              <a:rPr lang="sk-SK" sz="1500" dirty="0"/>
              <a:t>zosúladenie aktivít uvedených v kapitole 3 </a:t>
            </a:r>
            <a:r>
              <a:rPr lang="sk-SK" sz="1500" i="1" dirty="0"/>
              <a:t>Relevantnosť jednotlivých aktivít OP </a:t>
            </a:r>
            <a:r>
              <a:rPr lang="sk-SK" sz="1500" i="1" dirty="0" err="1"/>
              <a:t>VaI</a:t>
            </a:r>
            <a:r>
              <a:rPr lang="sk-SK" sz="1500" i="1" dirty="0"/>
              <a:t> k dopytovo orientovaným projektom </a:t>
            </a:r>
            <a:r>
              <a:rPr lang="sk-SK" sz="1500" dirty="0"/>
              <a:t>s OP </a:t>
            </a:r>
            <a:r>
              <a:rPr lang="sk-SK" sz="1500" dirty="0" err="1"/>
              <a:t>VaI</a:t>
            </a:r>
            <a:r>
              <a:rPr lang="sk-SK" sz="1500" dirty="0"/>
              <a:t>.</a:t>
            </a:r>
            <a:endParaRPr lang="en-US" sz="1500" dirty="0"/>
          </a:p>
          <a:p>
            <a:pPr marL="0" indent="0" algn="just">
              <a:buNone/>
            </a:pPr>
            <a:endParaRPr lang="sk-SK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1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3. </a:t>
            </a:r>
            <a:r>
              <a:rPr lang="pt-BR" dirty="0"/>
              <a:t>Kritériá na výber dopytovo-orientovaných projektov OP VaI pre vybrané oblasti podpory</a:t>
            </a:r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pt-BR" dirty="0"/>
              <a:t>Kritériá na výber DOP OP VaI v gescii MH SR</a:t>
            </a:r>
          </a:p>
        </p:txBody>
      </p:sp>
      <p:sp>
        <p:nvSpPr>
          <p:cNvPr id="9" name="Zástupný symbol obsahu 3"/>
          <p:cNvSpPr>
            <a:spLocks noGrp="1"/>
          </p:cNvSpPr>
          <p:nvPr>
            <p:ph sz="quarter" idx="13"/>
          </p:nvPr>
        </p:nvSpPr>
        <p:spPr>
          <a:xfrm>
            <a:off x="35063" y="1700808"/>
            <a:ext cx="8640960" cy="4968552"/>
          </a:xfrm>
        </p:spPr>
        <p:txBody>
          <a:bodyPr>
            <a:normAutofit/>
          </a:bodyPr>
          <a:lstStyle/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r>
              <a:rPr lang="sk-SK" sz="1600" b="1" dirty="0" smtClean="0"/>
              <a:t>Úprava hodnotiacich </a:t>
            </a:r>
            <a:r>
              <a:rPr lang="sk-SK" sz="1600" b="1" dirty="0"/>
              <a:t>kritérií pre odborné hodnotenie projektových zámerov v prípade aplikovania dvojkolového procesu výberu </a:t>
            </a:r>
            <a:r>
              <a:rPr lang="sk-SK" sz="1600" b="1" dirty="0" smtClean="0"/>
              <a:t>projektov</a:t>
            </a:r>
          </a:p>
          <a:p>
            <a:pPr marL="644525" indent="-285750" algn="just">
              <a:buClr>
                <a:srgbClr val="67B346"/>
              </a:buClr>
            </a:pPr>
            <a:r>
              <a:rPr lang="sk-SK" sz="1350" dirty="0" smtClean="0"/>
              <a:t>V nadväznosti na zákon </a:t>
            </a:r>
            <a:r>
              <a:rPr lang="sk-SK" sz="1350" dirty="0"/>
              <a:t>č. 154/2019 Z. z., </a:t>
            </a:r>
            <a:r>
              <a:rPr lang="sk-SK" sz="1350" dirty="0" smtClean="0"/>
              <a:t>ktorým sa novelizuje zákon č</a:t>
            </a:r>
            <a:r>
              <a:rPr lang="sk-SK" sz="1350" dirty="0"/>
              <a:t>. 292/2014 Z. z. o príspevku </a:t>
            </a:r>
            <a:r>
              <a:rPr lang="sk-SK" sz="1350" dirty="0" smtClean="0"/>
              <a:t>z EŠIF sa </a:t>
            </a:r>
            <a:r>
              <a:rPr lang="sk-SK" sz="1350" u="sng" dirty="0"/>
              <a:t>upravuje dvojkolový proces výberu tak</a:t>
            </a:r>
            <a:r>
              <a:rPr lang="sk-SK" sz="1350" dirty="0"/>
              <a:t>, </a:t>
            </a:r>
            <a:r>
              <a:rPr lang="sk-SK" sz="1350" u="sng" dirty="0"/>
              <a:t>aby </a:t>
            </a:r>
            <a:r>
              <a:rPr lang="sk-SK" sz="1350" u="sng" dirty="0" smtClean="0"/>
              <a:t>výsledok </a:t>
            </a:r>
            <a:r>
              <a:rPr lang="sk-SK" sz="1350" u="sng" dirty="0"/>
              <a:t>1. kola procesu výberu </a:t>
            </a:r>
            <a:r>
              <a:rPr lang="sk-SK" sz="1350" u="sng" dirty="0" smtClean="0"/>
              <a:t>projektov </a:t>
            </a:r>
            <a:r>
              <a:rPr lang="sk-SK" sz="1350" u="sng" dirty="0"/>
              <a:t>nemal </a:t>
            </a:r>
            <a:r>
              <a:rPr lang="sk-SK" sz="1350" u="sng" dirty="0" smtClean="0"/>
              <a:t>a nemohol mať žiaden vplyv na výsledok konania o ŽoNFP</a:t>
            </a:r>
            <a:r>
              <a:rPr lang="sk-SK" sz="1350" dirty="0" smtClean="0"/>
              <a:t>.</a:t>
            </a:r>
          </a:p>
          <a:p>
            <a:pPr marL="644525" indent="-285750" algn="just">
              <a:buClr>
                <a:srgbClr val="67B346"/>
              </a:buClr>
            </a:pPr>
            <a:r>
              <a:rPr lang="sk-SK" sz="1350" dirty="0" smtClean="0"/>
              <a:t>Z tohto dôvodu</a:t>
            </a:r>
            <a:r>
              <a:rPr lang="sk-SK" sz="1350" dirty="0"/>
              <a:t> </a:t>
            </a:r>
            <a:r>
              <a:rPr lang="sk-SK" sz="1350" dirty="0" smtClean="0"/>
              <a:t>sa vypúšťajú </a:t>
            </a:r>
            <a:r>
              <a:rPr lang="sk-SK" sz="1350" dirty="0"/>
              <a:t>osobitné ustanovenia týkajúce sa výberu ŽoNFP v rámci dvojkolového výberu ŽoNFP a </a:t>
            </a:r>
            <a:r>
              <a:rPr lang="sk-SK" sz="1350" u="sng" dirty="0"/>
              <a:t>výber projektov bude realizovaný len na základe výsledkov odborného hodnotenia ŽoNFP</a:t>
            </a:r>
            <a:r>
              <a:rPr lang="sk-SK" sz="1350" dirty="0" smtClean="0"/>
              <a:t>.</a:t>
            </a:r>
          </a:p>
          <a:p>
            <a:pPr marL="644525" indent="-285750" algn="just">
              <a:buClr>
                <a:srgbClr val="67B346"/>
              </a:buClr>
            </a:pPr>
            <a:r>
              <a:rPr lang="sk-SK" sz="1350" dirty="0"/>
              <a:t>P</a:t>
            </a:r>
            <a:r>
              <a:rPr lang="sk-SK" sz="1350" dirty="0" smtClean="0"/>
              <a:t>osudzovanie projektových zámerov začaté </a:t>
            </a:r>
            <a:r>
              <a:rPr lang="sk-SK" sz="1350" dirty="0"/>
              <a:t>a neukončené do 30. júna 2019 sa dokončí podľa predpisov účinných do 30. júna </a:t>
            </a:r>
            <a:r>
              <a:rPr lang="sk-SK" sz="1350" dirty="0" smtClean="0"/>
              <a:t>2019.</a:t>
            </a:r>
          </a:p>
          <a:p>
            <a:pPr marL="644525" indent="-285750" algn="just">
              <a:buClr>
                <a:srgbClr val="67B346"/>
              </a:buClr>
            </a:pPr>
            <a:r>
              <a:rPr lang="sk-SK" sz="1350" u="sng" dirty="0" smtClean="0"/>
              <a:t>Rozširuje sa </a:t>
            </a:r>
            <a:r>
              <a:rPr lang="sk-SK" sz="1350" u="sng" dirty="0"/>
              <a:t>okruh oprávnených žiadateľov </a:t>
            </a:r>
            <a:r>
              <a:rPr lang="sk-SK" sz="1350" u="sng" dirty="0" smtClean="0"/>
              <a:t>o</a:t>
            </a:r>
            <a:r>
              <a:rPr lang="sk-SK" sz="1350" u="sng" dirty="0"/>
              <a:t> tých </a:t>
            </a:r>
            <a:r>
              <a:rPr lang="sk-SK" sz="1350" dirty="0"/>
              <a:t>žiadateľov, </a:t>
            </a:r>
            <a:r>
              <a:rPr lang="sk-SK" sz="1350" u="sng" dirty="0"/>
              <a:t>u ktorých došlo k zastaveniu posudzovania </a:t>
            </a:r>
            <a:r>
              <a:rPr lang="sk-SK" sz="1350" u="sng" dirty="0" smtClean="0"/>
              <a:t>PZ</a:t>
            </a:r>
            <a:r>
              <a:rPr lang="sk-SK" sz="1350" dirty="0" smtClean="0"/>
              <a:t> podľa </a:t>
            </a:r>
            <a:r>
              <a:rPr lang="sk-SK" sz="1350" dirty="0"/>
              <a:t>§ 18 ods. 5 zákona </a:t>
            </a:r>
            <a:r>
              <a:rPr lang="sk-SK" sz="1350" dirty="0" smtClean="0"/>
              <a:t>o EŠIF v </a:t>
            </a:r>
            <a:r>
              <a:rPr lang="sk-SK" sz="1350" dirty="0"/>
              <a:t>znení účinnom do 30. júna 2019. </a:t>
            </a:r>
            <a:endParaRPr lang="sk-SK" sz="1350" dirty="0" smtClean="0"/>
          </a:p>
          <a:p>
            <a:pPr marL="644525" indent="-285750" algn="just">
              <a:buClr>
                <a:srgbClr val="67B346"/>
              </a:buClr>
            </a:pPr>
            <a:r>
              <a:rPr lang="sk-SK" sz="1350" u="sng" dirty="0"/>
              <a:t>pri výzvach vyhlásených </a:t>
            </a:r>
            <a:r>
              <a:rPr lang="sk-SK" sz="1350" u="sng" dirty="0" smtClean="0"/>
              <a:t>po1</a:t>
            </a:r>
            <a:r>
              <a:rPr lang="sk-SK" sz="1350" u="sng" dirty="0"/>
              <a:t>. </a:t>
            </a:r>
            <a:r>
              <a:rPr lang="sk-SK" sz="1350" u="sng" dirty="0" smtClean="0"/>
              <a:t>júli </a:t>
            </a:r>
            <a:r>
              <a:rPr lang="sk-SK" sz="1350" u="sng" dirty="0"/>
              <a:t>2019 sa </a:t>
            </a:r>
            <a:r>
              <a:rPr lang="sk-SK" sz="1350" u="sng" dirty="0" smtClean="0"/>
              <a:t>nebude </a:t>
            </a:r>
            <a:r>
              <a:rPr lang="sk-SK" sz="1350" u="sng" dirty="0"/>
              <a:t>aplikovať proces dvojkolového výberu </a:t>
            </a:r>
            <a:r>
              <a:rPr lang="sk-SK" sz="1350" dirty="0" smtClean="0"/>
              <a:t>projektov </a:t>
            </a:r>
            <a:r>
              <a:rPr lang="sk-SK" sz="1350" dirty="0"/>
              <a:t>a </a:t>
            </a:r>
            <a:r>
              <a:rPr lang="sk-SK" sz="1350" dirty="0" smtClean="0"/>
              <a:t>jedinou výzvou s dvojkolovým procesom výberu projektov je </a:t>
            </a:r>
            <a:r>
              <a:rPr lang="sk-SK" sz="1350" dirty="0"/>
              <a:t>výzva s kódom OPVaI-MH/DP/PZ/2018/1.2.2-01 vyhlásená dňa 17.7.2018.</a:t>
            </a:r>
            <a:endParaRPr lang="sk-SK" sz="1350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sk-SK" sz="1500" dirty="0" smtClean="0"/>
          </a:p>
        </p:txBody>
      </p:sp>
    </p:spTree>
    <p:extLst>
      <p:ext uri="{BB962C8B-B14F-4D97-AF65-F5344CB8AC3E}">
        <p14:creationId xmlns:p14="http://schemas.microsoft.com/office/powerpoint/2010/main" val="429136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k-SK" dirty="0" smtClean="0"/>
              <a:t>3. </a:t>
            </a:r>
            <a:r>
              <a:rPr lang="pt-BR" dirty="0"/>
              <a:t>Kritériá na výber dopytovo-orientovaných projektov OP VaI pre vybrané oblasti podpory</a:t>
            </a:r>
          </a:p>
        </p:txBody>
      </p:sp>
      <p:sp>
        <p:nvSpPr>
          <p:cNvPr id="8" name="Nadpis 2"/>
          <p:cNvSpPr>
            <a:spLocks noGrp="1"/>
          </p:cNvSpPr>
          <p:nvPr>
            <p:ph type="title"/>
          </p:nvPr>
        </p:nvSpPr>
        <p:spPr>
          <a:xfrm>
            <a:off x="608400" y="404664"/>
            <a:ext cx="7924800" cy="935066"/>
          </a:xfrm>
        </p:spPr>
        <p:txBody>
          <a:bodyPr/>
          <a:lstStyle/>
          <a:p>
            <a:r>
              <a:rPr lang="pt-BR" dirty="0"/>
              <a:t>Kritériá na výber DOP OP VaI v gescii MH SR</a:t>
            </a:r>
          </a:p>
        </p:txBody>
      </p:sp>
      <p:sp>
        <p:nvSpPr>
          <p:cNvPr id="9" name="Zástupný symbol obsahu 3"/>
          <p:cNvSpPr>
            <a:spLocks noGrp="1"/>
          </p:cNvSpPr>
          <p:nvPr>
            <p:ph sz="quarter" idx="13"/>
          </p:nvPr>
        </p:nvSpPr>
        <p:spPr>
          <a:xfrm>
            <a:off x="35063" y="1700808"/>
            <a:ext cx="8640960" cy="4968552"/>
          </a:xfrm>
        </p:spPr>
        <p:txBody>
          <a:bodyPr>
            <a:normAutofit/>
          </a:bodyPr>
          <a:lstStyle/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r>
              <a:rPr lang="sk-SK" sz="1600" b="1" dirty="0" smtClean="0"/>
              <a:t>Úprava </a:t>
            </a:r>
            <a:r>
              <a:rPr lang="sk-SK" sz="1500" b="1" dirty="0" smtClean="0"/>
              <a:t>hodnotiaceho </a:t>
            </a:r>
            <a:r>
              <a:rPr lang="sk-SK" sz="1500" b="1" dirty="0"/>
              <a:t>kritéria pre odborné hodnotenie </a:t>
            </a:r>
            <a:r>
              <a:rPr lang="sk-SK" sz="1500" b="1" dirty="0" smtClean="0"/>
              <a:t>ŽoNFP </a:t>
            </a:r>
            <a:r>
              <a:rPr lang="sk-SK" sz="1500" b="1" dirty="0"/>
              <a:t>č. 1.6 </a:t>
            </a:r>
            <a:r>
              <a:rPr lang="sk-SK" sz="1500" b="1" i="1" dirty="0"/>
              <a:t>Región prijímajúci </a:t>
            </a:r>
            <a:r>
              <a:rPr lang="sk-SK" sz="1500" b="1" i="1" dirty="0" smtClean="0"/>
              <a:t>pomoc</a:t>
            </a:r>
          </a:p>
          <a:p>
            <a:pPr marL="358775" indent="0" algn="just">
              <a:buClr>
                <a:srgbClr val="67B346"/>
              </a:buClr>
              <a:buNone/>
            </a:pPr>
            <a:r>
              <a:rPr lang="sk-SK" sz="1350" dirty="0"/>
              <a:t>V rámci uvedeného kritéria dochádza k úprave miery evidovanej nezamestnanosti pre jednotlivé bodové hodnotenia, a to v nadväznosti na dlhodobý vývoj (pokles) nezamestnanosti v rámci SR</a:t>
            </a:r>
            <a:r>
              <a:rPr lang="sk-SK" sz="1350" dirty="0" smtClean="0"/>
              <a:t>.</a:t>
            </a:r>
            <a:endParaRPr lang="sk-SK" sz="1500" b="1" dirty="0" smtClean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r>
              <a:rPr lang="sk-SK" sz="1500" b="1" dirty="0"/>
              <a:t>Úprava hodnotiaceho kritéria pre odborné hodnotenie ŽoNFP č. 3.1 </a:t>
            </a:r>
            <a:r>
              <a:rPr lang="sk-SK" sz="1500" b="1" i="1" dirty="0"/>
              <a:t>Do akej miery sú zabezpečené administratívne kapacity na riadenie </a:t>
            </a:r>
            <a:r>
              <a:rPr lang="sk-SK" sz="1500" b="1" i="1" dirty="0" smtClean="0"/>
              <a:t>projektu</a:t>
            </a:r>
            <a:r>
              <a:rPr lang="sk-SK" sz="1500" b="1" dirty="0" smtClean="0"/>
              <a:t>?</a:t>
            </a:r>
          </a:p>
          <a:p>
            <a:pPr marL="358775" indent="0" algn="just">
              <a:buClr>
                <a:srgbClr val="67B346"/>
              </a:buClr>
              <a:buNone/>
            </a:pPr>
            <a:r>
              <a:rPr lang="sk-SK" sz="1350" dirty="0"/>
              <a:t>Uvedené kritérium sa upravuje takým spôsobom, aby si žiadateľ mohol zvoliť pri riadení projektu kombináciu interných a externých administratívnych kapacít tak, ako je to umožnené aj v rámci posudzovania administratívnych kapacít na realizáciu projektu</a:t>
            </a:r>
            <a:r>
              <a:rPr lang="sk-SK" sz="1350" dirty="0" smtClean="0"/>
              <a:t>.</a:t>
            </a:r>
            <a:endParaRPr lang="sk-SK" sz="1500" b="1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r>
              <a:rPr lang="sk-SK" sz="1500" b="1" dirty="0" smtClean="0"/>
              <a:t>Zosúladenie </a:t>
            </a:r>
            <a:r>
              <a:rPr lang="sk-SK" sz="1500" b="1" dirty="0"/>
              <a:t>aktivít uvedených v kapitole 3 </a:t>
            </a:r>
            <a:r>
              <a:rPr lang="sk-SK" sz="1500" b="1" i="1" dirty="0"/>
              <a:t>Relevantnosť jednotlivých aktivít OP VaI k dopytovo orientovaným projektom </a:t>
            </a:r>
            <a:r>
              <a:rPr lang="sk-SK" sz="1500" b="1" i="1" dirty="0" smtClean="0"/>
              <a:t>s</a:t>
            </a:r>
            <a:r>
              <a:rPr lang="sk-SK" sz="1500" b="1" i="1" dirty="0"/>
              <a:t> OP </a:t>
            </a:r>
            <a:r>
              <a:rPr lang="sk-SK" sz="1500" b="1" i="1" dirty="0" smtClean="0"/>
              <a:t>VaI</a:t>
            </a:r>
          </a:p>
          <a:p>
            <a:pPr marL="358775" indent="0" algn="just">
              <a:buClr>
                <a:srgbClr val="67B346"/>
              </a:buClr>
              <a:buNone/>
            </a:pPr>
            <a:r>
              <a:rPr lang="sk-SK" sz="1350" dirty="0"/>
              <a:t>V rámci špecifického cieľa 3.3.1 Zvýšenie konkurencieschopnosti MSP vo fáze rozvoja sa znenie aktivity E4 Podpora rozvoja alternatívnych foriem podnikania dopĺňa o text „</a:t>
            </a:r>
            <a:r>
              <a:rPr lang="sk-SK" sz="1350" i="1" dirty="0"/>
              <a:t>a využívania sociálnych inovácií</a:t>
            </a:r>
            <a:r>
              <a:rPr lang="sk-SK" sz="1350" dirty="0" smtClean="0"/>
              <a:t>“ – formálna úprava.</a:t>
            </a:r>
            <a:endParaRPr lang="en-US" sz="1350" dirty="0"/>
          </a:p>
          <a:p>
            <a:pPr algn="just">
              <a:buClr>
                <a:srgbClr val="67B346"/>
              </a:buClr>
              <a:buFont typeface="Wingdings" panose="05000000000000000000" pitchFamily="2" charset="2"/>
              <a:buChar char="q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1796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487D6DB17EF20488219505173AAB5A4" ma:contentTypeVersion="0" ma:contentTypeDescription="Umožňuje vytvoriť nový dokument." ma:contentTypeScope="" ma:versionID="877e120c5ef138d245747bc68b5c904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c03bc20b3b442f8046c3eea305e142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C92A4BF-E810-4107-A05C-5FED6D9C3D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7965EF-8259-481E-B44A-7DB8A7BEFA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325018-C01B-4F60-9A09-2E98C6E60CCB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13308</TotalTime>
  <Words>2775</Words>
  <Application>Microsoft Office PowerPoint</Application>
  <PresentationFormat>Prezentácia na obrazovke (4:3)</PresentationFormat>
  <Paragraphs>694</Paragraphs>
  <Slides>33</Slides>
  <Notes>1</Notes>
  <HiddenSlides>0</HiddenSlides>
  <MMClips>0</MMClips>
  <ScaleCrop>false</ScaleCrop>
  <HeadingPairs>
    <vt:vector size="8" baseType="variant">
      <vt:variant>
        <vt:lpstr>Použité písma</vt:lpstr>
      </vt:variant>
      <vt:variant>
        <vt:i4>11</vt:i4>
      </vt:variant>
      <vt:variant>
        <vt:lpstr>Motív</vt:lpstr>
      </vt:variant>
      <vt:variant>
        <vt:i4>2</vt:i4>
      </vt:variant>
      <vt:variant>
        <vt:lpstr>Vložené servery OLE</vt:lpstr>
      </vt:variant>
      <vt:variant>
        <vt:i4>2</vt:i4>
      </vt:variant>
      <vt:variant>
        <vt:lpstr>Nadpisy snímok</vt:lpstr>
      </vt:variant>
      <vt:variant>
        <vt:i4>33</vt:i4>
      </vt:variant>
    </vt:vector>
  </HeadingPairs>
  <TitlesOfParts>
    <vt:vector size="48" baseType="lpstr">
      <vt:lpstr>맑은 고딕</vt:lpstr>
      <vt:lpstr>MS PGothic</vt:lpstr>
      <vt:lpstr>Arial</vt:lpstr>
      <vt:lpstr>Arial Narrow</vt:lpstr>
      <vt:lpstr>Calibri</vt:lpstr>
      <vt:lpstr>Calibri Light</vt:lpstr>
      <vt:lpstr>Century Gothic</vt:lpstr>
      <vt:lpstr>Courier New</vt:lpstr>
      <vt:lpstr>Symbol</vt:lpstr>
      <vt:lpstr>Times New Roman</vt:lpstr>
      <vt:lpstr>Wingdings</vt:lpstr>
      <vt:lpstr>Horizont</vt:lpstr>
      <vt:lpstr>Motív Office</vt:lpstr>
      <vt:lpstr>AcroExch.Document.7</vt:lpstr>
      <vt:lpstr>Hárok</vt:lpstr>
      <vt:lpstr>14. Rokovanie   MONITOROVACIEHO VÝBORU   pre operačný program Výskum a inovácie (MV OP VaI)  </vt:lpstr>
      <vt:lpstr>Program rokovania</vt:lpstr>
      <vt:lpstr>2. Výročná správa o vykonávaní OP VaI za rok 2018 </vt:lpstr>
      <vt:lpstr>Výročná správa predkladaná v roku 2019</vt:lpstr>
      <vt:lpstr>Harmonogram schvaľovania VS o vykonávaní OP VaI za rok 2018 </vt:lpstr>
      <vt:lpstr>3. Kritériá na výber dopytovo-orientovaných projektov OP VaI  pre vybrané oblasti podpory v gescii MH SR, verzia 4.0</vt:lpstr>
      <vt:lpstr>Kritériá na výber DOP OP VaI v gescii MH SR</vt:lpstr>
      <vt:lpstr>Kritériá na výber DOP OP VaI v gescii MH SR</vt:lpstr>
      <vt:lpstr>Kritériá na výber DOP OP VaI v gescii MH SR</vt:lpstr>
      <vt:lpstr>4. Informácia o aktuálnom stave implementácie OP VaI </vt:lpstr>
      <vt:lpstr>Informácia o aktuálnom stave implementácie OP VaI</vt:lpstr>
      <vt:lpstr>Informácia o aktuálnom stave implementácie OP VaI</vt:lpstr>
      <vt:lpstr>5. Informácia o aktuálnom stave finančnej implementácie OP VaI </vt:lpstr>
      <vt:lpstr>Finančná implementácia na národnej úrovni k 21.06.2019</vt:lpstr>
      <vt:lpstr>Finančná implementácia na národnej úrovni k 21.06.2019</vt:lpstr>
      <vt:lpstr>schválené Výdavky OP Výskum a inovácie na CO v roku 2018 a 2019</vt:lpstr>
      <vt:lpstr>Schválené výdavky a Odhad očakávaných výdavkov RO za OP VAI na celé obdobie k 21.06.2019</vt:lpstr>
      <vt:lpstr>Prehľad čerpania a minimálne hranice op VaI k 21.06.2019</vt:lpstr>
      <vt:lpstr>Stav finančnej IMPLEMENTÁCIe Finančných nástrojov za op VaI k 21.06.2019</vt:lpstr>
      <vt:lpstr>Finančná implementácia OP VaI - POSUN OD posledného MONITOROVACIEHO VÝBORU</vt:lpstr>
      <vt:lpstr>Stav finančnej implementácie OP VaI  – účtovné roky</vt:lpstr>
      <vt:lpstr>Zálohové platby prijaté z EK – OP VaI</vt:lpstr>
      <vt:lpstr>Odhad očakávaných platieb na rok 2019 a 2020</vt:lpstr>
      <vt:lpstr>6. Pripravovaná Revízia Operačného programu Výskum a inovácie, verzia 7.0 </vt:lpstr>
      <vt:lpstr>Východiská zmeny OP VaI</vt:lpstr>
      <vt:lpstr>Zmena OP VaI, verzia 7.0</vt:lpstr>
      <vt:lpstr>Proces zmeny OP VaI</vt:lpstr>
      <vt:lpstr>7. Rôzne </vt:lpstr>
      <vt:lpstr>Výzvy na predkladanie žoNFP na podporu teamingových výskumných centier</vt:lpstr>
      <vt:lpstr>Výzvy na predkladanie žoNFP na podporu teamingových výskumných centier</vt:lpstr>
      <vt:lpstr>8. Zhrnutie rokovania a závery</vt:lpstr>
      <vt:lpstr>14. Rokovanie  MONITOROVACIEHO VÝBORU  pre operačný program Výskum a inovácie (MV OP VaI)     ĎAKUJEME ZA POZORNOSŤ !  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Draková Silvia</dc:creator>
  <cp:lastModifiedBy>Pitoňák Daniel</cp:lastModifiedBy>
  <cp:revision>687</cp:revision>
  <cp:lastPrinted>2019-06-24T08:42:24Z</cp:lastPrinted>
  <dcterms:created xsi:type="dcterms:W3CDTF">2017-05-11T09:06:09Z</dcterms:created>
  <dcterms:modified xsi:type="dcterms:W3CDTF">2019-06-24T13:28:50Z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0x0101005487D6DB17EF20488219505173AAB5A4</vt:lpwstr>
  </property>
</Properties>
</file>