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</p:sldMasterIdLst>
  <p:sldIdLst>
    <p:sldId id="261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59" r:id="rId20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19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textu 7"/>
          <p:cNvSpPr>
            <a:spLocks noGrp="1"/>
          </p:cNvSpPr>
          <p:nvPr>
            <p:ph type="body" sz="quarter" idx="13"/>
          </p:nvPr>
        </p:nvSpPr>
        <p:spPr>
          <a:xfrm>
            <a:off x="250825" y="3645024"/>
            <a:ext cx="8642350" cy="8636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493ACD3A-BD6D-E9F8-10E6-BBE0A5DBB1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1B6E14AF-931C-5E48-9363-2C3A57AC60DA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0E4801F2-96FA-6AD8-64AD-8999D27790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E8D3AD6D-AB35-FD60-5C29-AB913E1320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0FB981A-013F-174E-90DF-A54346E7B11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821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 +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dátumu 3">
            <a:extLst>
              <a:ext uri="{FF2B5EF4-FFF2-40B4-BE49-F238E27FC236}">
                <a16:creationId xmlns:a16="http://schemas.microsoft.com/office/drawing/2014/main" id="{34CB79C6-CE35-A27E-1EFD-16E34D9B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13256E-540A-C043-B053-05C36663CE2E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23F74548-A249-A264-CC39-766B73AA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017F975C-887B-D5FD-8B4F-736031B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00B85-0A94-7C4B-BDE8-932059F44DF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9819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18">
            <a:extLst>
              <a:ext uri="{FF2B5EF4-FFF2-40B4-BE49-F238E27FC236}">
                <a16:creationId xmlns:a16="http://schemas.microsoft.com/office/drawing/2014/main" id="{AEF40F0F-65B6-111D-4EC7-133DD27FC5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2349500"/>
            <a:ext cx="2449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sk-SK" altLang="sk-SK" sz="180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9" name="Zástupný symbol textu 2"/>
          <p:cNvSpPr>
            <a:spLocks noGrp="1"/>
          </p:cNvSpPr>
          <p:nvPr>
            <p:ph type="body" idx="13"/>
          </p:nvPr>
        </p:nvSpPr>
        <p:spPr>
          <a:xfrm>
            <a:off x="827584" y="2216845"/>
            <a:ext cx="7772400" cy="36604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33CF8C4F-3E98-6BF2-3879-152F063B06F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EAD5B9C-F9D7-9145-B9B4-003A2FB32156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3A5B7253-45F7-5D96-E257-930FCAA96B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B7AD76DC-1DD9-C9FE-3F8E-EDCA16284B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4633D32-6E9F-3A4B-9886-2E78277CDBB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26179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3 fotografie pod sebou +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18">
            <a:extLst>
              <a:ext uri="{FF2B5EF4-FFF2-40B4-BE49-F238E27FC236}">
                <a16:creationId xmlns:a16="http://schemas.microsoft.com/office/drawing/2014/main" id="{389C8FE7-7141-BAD6-EB27-A599A65F38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2349500"/>
            <a:ext cx="2449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sk-SK" altLang="sk-SK" sz="180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3" name="Zástupný symbol obrázka 12"/>
          <p:cNvSpPr>
            <a:spLocks noGrp="1"/>
          </p:cNvSpPr>
          <p:nvPr>
            <p:ph type="pic" sz="quarter" idx="13"/>
          </p:nvPr>
        </p:nvSpPr>
        <p:spPr>
          <a:xfrm>
            <a:off x="827088" y="2205038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 dirty="0"/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14"/>
          </p:nvPr>
        </p:nvSpPr>
        <p:spPr>
          <a:xfrm>
            <a:off x="3132138" y="2205039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18" name="Zástupný symbol obrázka 12"/>
          <p:cNvSpPr>
            <a:spLocks noGrp="1"/>
          </p:cNvSpPr>
          <p:nvPr>
            <p:ph type="pic" sz="quarter" idx="15"/>
          </p:nvPr>
        </p:nvSpPr>
        <p:spPr>
          <a:xfrm>
            <a:off x="827584" y="3429174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19" name="Zástupný symbol textu 14"/>
          <p:cNvSpPr>
            <a:spLocks noGrp="1"/>
          </p:cNvSpPr>
          <p:nvPr>
            <p:ph type="body" sz="quarter" idx="16"/>
          </p:nvPr>
        </p:nvSpPr>
        <p:spPr>
          <a:xfrm>
            <a:off x="3132634" y="3429175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20" name="Zástupný symbol obrázka 12"/>
          <p:cNvSpPr>
            <a:spLocks noGrp="1"/>
          </p:cNvSpPr>
          <p:nvPr>
            <p:ph type="pic" sz="quarter" idx="17"/>
          </p:nvPr>
        </p:nvSpPr>
        <p:spPr>
          <a:xfrm>
            <a:off x="827584" y="4653310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21" name="Zástupný symbol textu 14"/>
          <p:cNvSpPr>
            <a:spLocks noGrp="1"/>
          </p:cNvSpPr>
          <p:nvPr>
            <p:ph type="body" sz="quarter" idx="18"/>
          </p:nvPr>
        </p:nvSpPr>
        <p:spPr>
          <a:xfrm>
            <a:off x="3132634" y="4653311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19FEBD10-0B07-13BF-1A08-794E537AEA8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fld id="{5007620F-7EB2-D44E-889A-864E83C90476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B7259F15-484D-D812-6A0D-45AFDBF780A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EDC3A6DD-67AE-248E-D951-5F64DBAC4384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AF745F5A-616C-7548-B5DC-0A081C529D8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2653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3 fotografie vedla seba +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0" name="Zástupný symbol obrázka 9"/>
          <p:cNvSpPr>
            <a:spLocks noGrp="1"/>
          </p:cNvSpPr>
          <p:nvPr>
            <p:ph type="pic" sz="quarter" idx="13"/>
          </p:nvPr>
        </p:nvSpPr>
        <p:spPr>
          <a:xfrm>
            <a:off x="1043112" y="2205038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 dirty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4"/>
          </p:nvPr>
        </p:nvSpPr>
        <p:spPr>
          <a:xfrm>
            <a:off x="1043112" y="4292600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13" name="Zástupný symbol obrázka 9"/>
          <p:cNvSpPr>
            <a:spLocks noGrp="1"/>
          </p:cNvSpPr>
          <p:nvPr>
            <p:ph type="pic" sz="quarter" idx="15"/>
          </p:nvPr>
        </p:nvSpPr>
        <p:spPr>
          <a:xfrm>
            <a:off x="3491086" y="2204864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 dirty="0"/>
          </a:p>
        </p:txBody>
      </p:sp>
      <p:sp>
        <p:nvSpPr>
          <p:cNvPr id="14" name="Zástupný symbol textu 11"/>
          <p:cNvSpPr>
            <a:spLocks noGrp="1"/>
          </p:cNvSpPr>
          <p:nvPr>
            <p:ph type="body" sz="quarter" idx="16"/>
          </p:nvPr>
        </p:nvSpPr>
        <p:spPr>
          <a:xfrm>
            <a:off x="3491086" y="4292426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15" name="Zástupný symbol obrázka 9"/>
          <p:cNvSpPr>
            <a:spLocks noGrp="1"/>
          </p:cNvSpPr>
          <p:nvPr>
            <p:ph type="pic" sz="quarter" idx="17"/>
          </p:nvPr>
        </p:nvSpPr>
        <p:spPr>
          <a:xfrm>
            <a:off x="5939358" y="2204864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 dirty="0"/>
          </a:p>
        </p:txBody>
      </p:sp>
      <p:sp>
        <p:nvSpPr>
          <p:cNvPr id="16" name="Zástupný symbol textu 11"/>
          <p:cNvSpPr>
            <a:spLocks noGrp="1"/>
          </p:cNvSpPr>
          <p:nvPr>
            <p:ph type="body" sz="quarter" idx="18"/>
          </p:nvPr>
        </p:nvSpPr>
        <p:spPr>
          <a:xfrm>
            <a:off x="5939358" y="4292426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CA219633-BC09-133A-28D7-0C3E7462761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fld id="{ECA5CA51-55C7-F846-A031-CFD9D8DCD602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2EA7F66D-CD19-45D8-9332-1641823AE44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DCD0F212-5D98-86B8-690A-77CEB95D043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4641A521-832E-D942-A3BB-F0BDFD395F1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4742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584" y="2060848"/>
            <a:ext cx="8229600" cy="4093915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3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8AC222F7-A1B8-6BA0-7BB1-9B0DEDFD6B9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FC93F3D1-6A58-3C42-A2C8-56597EC66B8E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899E2309-54A3-6618-0635-4F8DC5F6C5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0E840A78-5423-4E5E-338E-B7E03D7986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229937E-E491-DD4A-BD4C-7198C4D11F7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652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27584" y="2215405"/>
            <a:ext cx="3816424" cy="37338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8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9" name="Podnadpis 2"/>
          <p:cNvSpPr>
            <a:spLocks noGrp="1"/>
          </p:cNvSpPr>
          <p:nvPr>
            <p:ph type="subTitle" idx="13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0" name="Zástupný symbol obsahu 2"/>
          <p:cNvSpPr>
            <a:spLocks noGrp="1"/>
          </p:cNvSpPr>
          <p:nvPr>
            <p:ph sz="half" idx="14"/>
          </p:nvPr>
        </p:nvSpPr>
        <p:spPr>
          <a:xfrm>
            <a:off x="4860032" y="2215405"/>
            <a:ext cx="3744416" cy="37338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D526A3EC-0117-E49B-2F94-ADA9427512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2777DB1A-CAEF-C94F-A384-14EDEDA098E0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0EA2FE3F-4F0A-67BD-AC8F-D2AA6002BB9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BE230395-15DA-D0E0-BAC0-21D31D76D3F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9D6913E-96E8-6942-BCA0-80DF93A30E25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9859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EC1D2A-F5DF-4AF7-E1B7-4C2E7B88D976}"/>
              </a:ext>
            </a:extLst>
          </p:cNvPr>
          <p:cNvSpPr txBox="1">
            <a:spLocks/>
          </p:cNvSpPr>
          <p:nvPr userDrawn="1"/>
        </p:nvSpPr>
        <p:spPr>
          <a:xfrm>
            <a:off x="827088" y="908050"/>
            <a:ext cx="7772400" cy="576263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b="1">
                <a:solidFill>
                  <a:srgbClr val="595959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Kliknite sem a upravte štýl predlohy nadpisov.</a:t>
            </a:r>
          </a:p>
        </p:txBody>
      </p:sp>
      <p:sp>
        <p:nvSpPr>
          <p:cNvPr id="3" name="Zástupný symbol dátumu 2">
            <a:extLst>
              <a:ext uri="{FF2B5EF4-FFF2-40B4-BE49-F238E27FC236}">
                <a16:creationId xmlns:a16="http://schemas.microsoft.com/office/drawing/2014/main" id="{F7CAA776-B65C-5E43-C04B-3E1474602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4545E3-F56A-084B-A0A6-3C9F74E70795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3">
            <a:extLst>
              <a:ext uri="{FF2B5EF4-FFF2-40B4-BE49-F238E27FC236}">
                <a16:creationId xmlns:a16="http://schemas.microsoft.com/office/drawing/2014/main" id="{7A15DB13-CC7F-FA33-C581-2BE7305EF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>
            <a:extLst>
              <a:ext uri="{FF2B5EF4-FFF2-40B4-BE49-F238E27FC236}">
                <a16:creationId xmlns:a16="http://schemas.microsoft.com/office/drawing/2014/main" id="{060E8EFF-1E6C-00FF-675E-C1DC8FBF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614FF-157A-334C-A73E-C31ACA2E82F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3556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F7DB4A1D-C1E0-4186-83C5-D24E4AFA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482D26-F2D7-F348-AA86-D7E9F7246945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C5BF6E2B-1E5F-0172-8A43-6C7741E0A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8F34BD30-A3A1-11CE-E3B0-0CFC1440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DD3C8-31D9-A045-BF26-C5DA84A21F0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0091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97152"/>
            <a:ext cx="864096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51520" y="898376"/>
            <a:ext cx="8640960" cy="389877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51520" y="5360442"/>
            <a:ext cx="8640960" cy="58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1A5762FB-3046-2D36-2A79-99DAC34C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EDFADD-40B0-DD4D-96C2-4258372CBCEB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832E437C-F49C-AE98-433B-F2A904B90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63C0CE3D-4CE0-8789-CD3C-65B6761B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A65FA-A2C5-1B4D-B839-36B573ECBB6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9225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8.png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478449BF-735D-D2CA-DE07-30E9437A9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70A4861-CA7D-724C-8C25-C90DC39331E8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71A0D01C-F58D-9B88-0349-BE2111002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6C98ADDE-A44F-04A5-BEDB-F0ED70AE2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4578C32-707B-2842-AF73-B5A86FC82BB7}" type="slidenum">
              <a:rPr lang="sk-SK" altLang="sk-SK"/>
              <a:pPr/>
              <a:t>‹#›</a:t>
            </a:fld>
            <a:endParaRPr lang="sk-SK" altLang="sk-SK"/>
          </a:p>
        </p:txBody>
      </p:sp>
      <p:pic>
        <p:nvPicPr>
          <p:cNvPr id="1029" name="Obrázok 6" descr="logo-white.png">
            <a:extLst>
              <a:ext uri="{FF2B5EF4-FFF2-40B4-BE49-F238E27FC236}">
                <a16:creationId xmlns:a16="http://schemas.microsoft.com/office/drawing/2014/main" id="{EC41E307-829C-F4F2-65DF-6D0094BE1E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30488"/>
            <a:ext cx="36734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textu 2">
            <a:extLst>
              <a:ext uri="{FF2B5EF4-FFF2-40B4-BE49-F238E27FC236}">
                <a16:creationId xmlns:a16="http://schemas.microsoft.com/office/drawing/2014/main" id="{913F063D-2751-CCA8-4F86-8DF40045F8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35013" y="1484313"/>
            <a:ext cx="8229600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štýly predlohy textu.</a:t>
            </a:r>
          </a:p>
          <a:p>
            <a:pPr lvl="1"/>
            <a:r>
              <a:rPr lang="sk-SK" altLang="sk-SK"/>
              <a:t>Druhá úroveň</a:t>
            </a:r>
          </a:p>
          <a:p>
            <a:pPr lvl="2"/>
            <a:r>
              <a:rPr lang="sk-SK" altLang="sk-SK"/>
              <a:t>Tretia úroveň</a:t>
            </a:r>
          </a:p>
          <a:p>
            <a:pPr lvl="3"/>
            <a:r>
              <a:rPr lang="sk-SK" altLang="sk-SK"/>
              <a:t>Štvrtá úroveň</a:t>
            </a:r>
          </a:p>
          <a:p>
            <a:pPr lvl="4"/>
            <a:r>
              <a:rPr lang="sk-SK" alt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131BEE5F-AD4B-C251-E59B-DA0A62809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F92991B-5DB6-E448-A158-46A72CA0A247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5E71D7DB-6E3C-582D-9958-37C3F33BF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A29C7593-983A-C6BA-04CB-980D14650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AD4FAE4-0D6E-FF43-9468-F0E2A6290872}" type="slidenum">
              <a:rPr lang="sk-SK" altLang="sk-SK"/>
              <a:pPr/>
              <a:t>‹#›</a:t>
            </a:fld>
            <a:endParaRPr lang="sk-SK" altLang="sk-SK"/>
          </a:p>
        </p:txBody>
      </p:sp>
      <p:pic>
        <p:nvPicPr>
          <p:cNvPr id="3078" name="Obrázok 6" descr="top.png">
            <a:extLst>
              <a:ext uri="{FF2B5EF4-FFF2-40B4-BE49-F238E27FC236}">
                <a16:creationId xmlns:a16="http://schemas.microsoft.com/office/drawing/2014/main" id="{485B2E9B-1981-782B-B005-CAD54FA875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ĺžnik 7">
            <a:extLst>
              <a:ext uri="{FF2B5EF4-FFF2-40B4-BE49-F238E27FC236}">
                <a16:creationId xmlns:a16="http://schemas.microsoft.com/office/drawing/2014/main" id="{EC5C0609-99DC-1C1E-1232-0D9F8BD5BEB9}"/>
              </a:ext>
            </a:extLst>
          </p:cNvPr>
          <p:cNvSpPr/>
          <p:nvPr userDrawn="1"/>
        </p:nvSpPr>
        <p:spPr>
          <a:xfrm>
            <a:off x="0" y="6021388"/>
            <a:ext cx="9144000" cy="836612"/>
          </a:xfrm>
          <a:prstGeom prst="rect">
            <a:avLst/>
          </a:prstGeom>
          <a:solidFill>
            <a:srgbClr val="AFD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k-SK"/>
          </a:p>
        </p:txBody>
      </p:sp>
      <p:pic>
        <p:nvPicPr>
          <p:cNvPr id="3080" name="Obrázok 8" descr="adresa.png">
            <a:extLst>
              <a:ext uri="{FF2B5EF4-FFF2-40B4-BE49-F238E27FC236}">
                <a16:creationId xmlns:a16="http://schemas.microsoft.com/office/drawing/2014/main" id="{8D8DE06A-74FB-0291-6DBE-C18AAE859B3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Obrázok 9" descr="email.png">
            <a:extLst>
              <a:ext uri="{FF2B5EF4-FFF2-40B4-BE49-F238E27FC236}">
                <a16:creationId xmlns:a16="http://schemas.microsoft.com/office/drawing/2014/main" id="{67AB3CD7-2F18-30F9-FE0E-0A932AFE05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Obrázok 10" descr="gps.png">
            <a:extLst>
              <a:ext uri="{FF2B5EF4-FFF2-40B4-BE49-F238E27FC236}">
                <a16:creationId xmlns:a16="http://schemas.microsoft.com/office/drawing/2014/main" id="{0E2E7A23-CCB4-BF8B-9038-66B0C5EDB7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60928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Obrázok 11" descr="mobil.png">
            <a:extLst>
              <a:ext uri="{FF2B5EF4-FFF2-40B4-BE49-F238E27FC236}">
                <a16:creationId xmlns:a16="http://schemas.microsoft.com/office/drawing/2014/main" id="{7CFCC0C5-F91D-E41D-5746-3B06EBAB88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0928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Obrázok 12" descr="web.png">
            <a:extLst>
              <a:ext uri="{FF2B5EF4-FFF2-40B4-BE49-F238E27FC236}">
                <a16:creationId xmlns:a16="http://schemas.microsoft.com/office/drawing/2014/main" id="{583FB990-9C01-B871-7629-B03D895A80E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BlokTextu 13">
            <a:extLst>
              <a:ext uri="{FF2B5EF4-FFF2-40B4-BE49-F238E27FC236}">
                <a16:creationId xmlns:a16="http://schemas.microsoft.com/office/drawing/2014/main" id="{30E978F2-2A54-968D-E9BA-4D8005DDCE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55650" y="6092825"/>
            <a:ext cx="1223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Visions, s.r.o. </a:t>
            </a:r>
          </a:p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J. Bottu 2 </a:t>
            </a:r>
          </a:p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917 01 Trnava</a:t>
            </a:r>
          </a:p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Slovakia</a:t>
            </a:r>
          </a:p>
        </p:txBody>
      </p:sp>
      <p:sp>
        <p:nvSpPr>
          <p:cNvPr id="3086" name="BlokTextu 14">
            <a:extLst>
              <a:ext uri="{FF2B5EF4-FFF2-40B4-BE49-F238E27FC236}">
                <a16:creationId xmlns:a16="http://schemas.microsoft.com/office/drawing/2014/main" id="{50D2400C-2137-C52F-CA31-F463010DBE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39975" y="6092825"/>
            <a:ext cx="1223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N: 17 562 3215</a:t>
            </a:r>
          </a:p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S: 32 586 6541</a:t>
            </a:r>
          </a:p>
        </p:txBody>
      </p:sp>
      <p:sp>
        <p:nvSpPr>
          <p:cNvPr id="3087" name="BlokTextu 15">
            <a:extLst>
              <a:ext uri="{FF2B5EF4-FFF2-40B4-BE49-F238E27FC236}">
                <a16:creationId xmlns:a16="http://schemas.microsoft.com/office/drawing/2014/main" id="{AC87B702-AEFD-A394-1D86-E13D2B36F8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24300" y="6092825"/>
            <a:ext cx="13684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+421 918 600 969</a:t>
            </a:r>
          </a:p>
        </p:txBody>
      </p:sp>
      <p:sp>
        <p:nvSpPr>
          <p:cNvPr id="3088" name="BlokTextu 16">
            <a:extLst>
              <a:ext uri="{FF2B5EF4-FFF2-40B4-BE49-F238E27FC236}">
                <a16:creationId xmlns:a16="http://schemas.microsoft.com/office/drawing/2014/main" id="{2C8DE8D5-9A63-3175-7EAC-3EE56571CE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51500" y="6092825"/>
            <a:ext cx="15843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mikuscak@visions.cc</a:t>
            </a:r>
          </a:p>
        </p:txBody>
      </p:sp>
      <p:sp>
        <p:nvSpPr>
          <p:cNvPr id="3089" name="BlokTextu 17">
            <a:extLst>
              <a:ext uri="{FF2B5EF4-FFF2-40B4-BE49-F238E27FC236}">
                <a16:creationId xmlns:a16="http://schemas.microsoft.com/office/drawing/2014/main" id="{EC8431C0-FD78-4DD3-875D-002834465C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7625" y="6092825"/>
            <a:ext cx="15843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www.visions.cc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6C3BD757-C17A-88CC-F1F9-8BFAF344B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3BE4B6E-8473-AD4B-9681-3EB6AB342514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DE832D25-0050-AA88-9B64-CD8F822BC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CEDACBDC-19D1-1F0D-7639-4917BA141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32B1857-DA30-394D-8D25-53FC9EB45A82}" type="slidenum">
              <a:rPr lang="sk-SK" altLang="sk-SK"/>
              <a:pPr/>
              <a:t>‹#›</a:t>
            </a:fld>
            <a:endParaRPr lang="sk-SK" altLang="sk-SK"/>
          </a:p>
        </p:txBody>
      </p:sp>
      <p:pic>
        <p:nvPicPr>
          <p:cNvPr id="12293" name="Obrázok 6" descr="logo-white.png">
            <a:extLst>
              <a:ext uri="{FF2B5EF4-FFF2-40B4-BE49-F238E27FC236}">
                <a16:creationId xmlns:a16="http://schemas.microsoft.com/office/drawing/2014/main" id="{2F36EE52-0300-15EA-F7DC-142D4B6BE1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457825"/>
            <a:ext cx="229711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8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Zástupný symbol textu 1">
            <a:extLst>
              <a:ext uri="{FF2B5EF4-FFF2-40B4-BE49-F238E27FC236}">
                <a16:creationId xmlns:a16="http://schemas.microsoft.com/office/drawing/2014/main" id="{208EEB13-0C01-6197-17A3-5C102A65A2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auto">
          <a:xfrm>
            <a:off x="251520" y="2852936"/>
            <a:ext cx="8712968" cy="27363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sz="3600" b="1" dirty="0">
                <a:ea typeface="MS PGothic" panose="020B0600070205080204" pitchFamily="34" charset="-128"/>
              </a:rPr>
              <a:t>Prínos OP II pre výskumno-vývojový potenciál SR</a:t>
            </a:r>
          </a:p>
          <a:p>
            <a:pPr eaLnBrk="1" hangingPunct="1"/>
            <a:endParaRPr lang="sk-SK" altLang="sk-SK" b="1" dirty="0">
              <a:ea typeface="MS PGothic" panose="020B0600070205080204" pitchFamily="34" charset="-128"/>
            </a:endParaRPr>
          </a:p>
          <a:p>
            <a:pPr eaLnBrk="1" hangingPunct="1"/>
            <a:endParaRPr lang="sk-SK" altLang="sk-SK" sz="2200" b="1" dirty="0">
              <a:ea typeface="MS PGothic" panose="020B0600070205080204" pitchFamily="34" charset="-128"/>
            </a:endParaRPr>
          </a:p>
          <a:p>
            <a:pPr eaLnBrk="1" hangingPunct="1"/>
            <a:r>
              <a:rPr lang="sk-SK" altLang="sk-SK" sz="2200" b="1" dirty="0">
                <a:ea typeface="MS PGothic" panose="020B0600070205080204" pitchFamily="34" charset="-128"/>
              </a:rPr>
              <a:t>Prezentácia pre Pracovnú skupinu </a:t>
            </a:r>
            <a:r>
              <a:rPr lang="nl-NL" altLang="sk-SK" sz="2200" b="1" dirty="0">
                <a:ea typeface="MS PGothic" panose="020B0600070205080204" pitchFamily="34" charset="-128"/>
              </a:rPr>
              <a:t>pre </a:t>
            </a:r>
            <a:r>
              <a:rPr lang="nl-NL" altLang="sk-SK" sz="2200" b="1" dirty="0" err="1">
                <a:ea typeface="MS PGothic" panose="020B0600070205080204" pitchFamily="34" charset="-128"/>
              </a:rPr>
              <a:t>hodnotenie</a:t>
            </a:r>
            <a:r>
              <a:rPr lang="nl-NL" altLang="sk-SK" sz="2200" b="1" dirty="0">
                <a:ea typeface="MS PGothic" panose="020B0600070205080204" pitchFamily="34" charset="-128"/>
              </a:rPr>
              <a:t> OP II, </a:t>
            </a:r>
            <a:r>
              <a:rPr lang="nl-NL" altLang="sk-SK" sz="2200" b="1" dirty="0" err="1">
                <a:ea typeface="MS PGothic" panose="020B0600070205080204" pitchFamily="34" charset="-128"/>
              </a:rPr>
              <a:t>časť</a:t>
            </a:r>
            <a:r>
              <a:rPr lang="nl-NL" altLang="sk-SK" sz="2200" b="1" dirty="0">
                <a:ea typeface="MS PGothic" panose="020B0600070205080204" pitchFamily="34" charset="-128"/>
              </a:rPr>
              <a:t> </a:t>
            </a:r>
            <a:r>
              <a:rPr lang="nl-NL" altLang="sk-SK" sz="2200" b="1" dirty="0" err="1">
                <a:ea typeface="MS PGothic" panose="020B0600070205080204" pitchFamily="34" charset="-128"/>
              </a:rPr>
              <a:t>VaI</a:t>
            </a:r>
            <a:r>
              <a:rPr lang="nl-NL" altLang="sk-SK" sz="2200" b="1" dirty="0">
                <a:ea typeface="MS PGothic" panose="020B0600070205080204" pitchFamily="34" charset="-128"/>
              </a:rPr>
              <a:t>, </a:t>
            </a:r>
            <a:r>
              <a:rPr lang="sk-SK" altLang="sk-SK" sz="2200" b="1" dirty="0">
                <a:ea typeface="MS PGothic" panose="020B0600070205080204" pitchFamily="34" charset="-128"/>
              </a:rPr>
              <a:t>Bratislava, 28.11.2023</a:t>
            </a:r>
            <a:endParaRPr lang="en-US" altLang="sk-SK" sz="2200" b="1" dirty="0">
              <a:ea typeface="MS PGothic" panose="020B0600070205080204" pitchFamily="34" charset="-128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E38DC008-995E-B6F5-5458-5802FF4D5754}"/>
              </a:ext>
            </a:extLst>
          </p:cNvPr>
          <p:cNvSpPr txBox="1"/>
          <p:nvPr/>
        </p:nvSpPr>
        <p:spPr>
          <a:xfrm>
            <a:off x="0" y="1640994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200" b="1" dirty="0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Hodnotenie Operačného programu Integrovaná infraštruktúra, </a:t>
            </a:r>
          </a:p>
          <a:p>
            <a:pPr algn="ctr"/>
            <a:r>
              <a:rPr lang="sk-SK" sz="2200" b="1" dirty="0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časť výskum a inovácie v gescii MŠVVaŠ SR </a:t>
            </a:r>
          </a:p>
        </p:txBody>
      </p:sp>
      <p:sp>
        <p:nvSpPr>
          <p:cNvPr id="7" name="Zástupný symbol textu 1">
            <a:extLst>
              <a:ext uri="{FF2B5EF4-FFF2-40B4-BE49-F238E27FC236}">
                <a16:creationId xmlns:a16="http://schemas.microsoft.com/office/drawing/2014/main" id="{472EA227-A6F6-EBF3-CFC9-161BDA0B1D50}"/>
              </a:ext>
            </a:extLst>
          </p:cNvPr>
          <p:cNvSpPr txBox="1">
            <a:spLocks/>
          </p:cNvSpPr>
          <p:nvPr/>
        </p:nvSpPr>
        <p:spPr bwMode="auto">
          <a:xfrm>
            <a:off x="0" y="5517232"/>
            <a:ext cx="91440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sk-SK" altLang="sk-SK" b="1" dirty="0">
              <a:ea typeface="MS PGothic" panose="020B0600070205080204" pitchFamily="34" charset="-128"/>
            </a:endParaRPr>
          </a:p>
          <a:p>
            <a:pPr marL="357188" indent="0" algn="l" eaLnBrk="1" hangingPunct="1"/>
            <a:r>
              <a:rPr lang="sk-SK" altLang="sk-SK" sz="1600" b="1" dirty="0" err="1">
                <a:ea typeface="MS PGothic" panose="020B0600070205080204" pitchFamily="34" charset="-128"/>
              </a:rPr>
              <a:t>Visions</a:t>
            </a:r>
            <a:r>
              <a:rPr lang="sk-SK" altLang="sk-SK" sz="1600" b="1" dirty="0">
                <a:ea typeface="MS PGothic" panose="020B0600070205080204" pitchFamily="34" charset="-128"/>
              </a:rPr>
              <a:t> </a:t>
            </a:r>
            <a:r>
              <a:rPr lang="sk-SK" altLang="sk-SK" sz="1600" b="1" dirty="0" err="1">
                <a:ea typeface="MS PGothic" panose="020B0600070205080204" pitchFamily="34" charset="-128"/>
              </a:rPr>
              <a:t>Consulting</a:t>
            </a:r>
            <a:r>
              <a:rPr lang="sk-SK" altLang="sk-SK" sz="1600" b="1" dirty="0">
                <a:ea typeface="MS PGothic" panose="020B0600070205080204" pitchFamily="34" charset="-128"/>
              </a:rPr>
              <a:t>, </a:t>
            </a:r>
            <a:r>
              <a:rPr lang="sk-SK" altLang="sk-SK" sz="1600" b="1" dirty="0" err="1">
                <a:ea typeface="MS PGothic" panose="020B0600070205080204" pitchFamily="34" charset="-128"/>
              </a:rPr>
              <a:t>s.r.o</a:t>
            </a:r>
            <a:r>
              <a:rPr lang="sk-SK" altLang="sk-SK" sz="1600" b="1" dirty="0">
                <a:ea typeface="MS PGothic" panose="020B0600070205080204" pitchFamily="34" charset="-128"/>
              </a:rPr>
              <a:t>.	</a:t>
            </a:r>
          </a:p>
          <a:p>
            <a:pPr marL="357188" indent="0" algn="l" eaLnBrk="1" hangingPunct="1"/>
            <a:r>
              <a:rPr lang="sk-SK" altLang="sk-SK" sz="1600" b="1" dirty="0">
                <a:ea typeface="MS PGothic" panose="020B0600070205080204" pitchFamily="34" charset="-128"/>
              </a:rPr>
              <a:t>Hodnotenie realizované na základe zmluvy o dielo </a:t>
            </a:r>
            <a:r>
              <a:rPr lang="sk-SK" sz="1600" b="1" dirty="0">
                <a:ea typeface="MS PGothic" panose="020B0600070205080204" pitchFamily="34" charset="-128"/>
              </a:rPr>
              <a:t>č. 0513/2023 z 24.08.2023 </a:t>
            </a:r>
            <a:endParaRPr lang="en-US" altLang="sk-SK" sz="1600" b="1" dirty="0">
              <a:ea typeface="MS PGothic" panose="020B0600070205080204" pitchFamily="34" charset="-128"/>
            </a:endParaRP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E034D155-7B44-B576-DF03-3A89FF8A75CC}"/>
              </a:ext>
            </a:extLst>
          </p:cNvPr>
          <p:cNvGrpSpPr/>
          <p:nvPr/>
        </p:nvGrpSpPr>
        <p:grpSpPr>
          <a:xfrm>
            <a:off x="958355" y="260648"/>
            <a:ext cx="7227289" cy="864096"/>
            <a:chOff x="958355" y="260648"/>
            <a:chExt cx="7227289" cy="864096"/>
          </a:xfrm>
        </p:grpSpPr>
        <p:pic>
          <p:nvPicPr>
            <p:cNvPr id="2" name="Obrázok 1">
              <a:extLst>
                <a:ext uri="{FF2B5EF4-FFF2-40B4-BE49-F238E27FC236}">
                  <a16:creationId xmlns:a16="http://schemas.microsoft.com/office/drawing/2014/main" id="{AED574F2-819F-BBE7-7AC1-769872486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355" y="260648"/>
              <a:ext cx="7227289" cy="864096"/>
            </a:xfrm>
            <a:prstGeom prst="rect">
              <a:avLst/>
            </a:prstGeom>
          </p:spPr>
        </p:pic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588AED6C-B5C5-50C5-CC66-7110D8A9D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5705396" y="264839"/>
              <a:ext cx="2480248" cy="8599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Stratené príležitosti </a:t>
            </a:r>
            <a:r>
              <a:rPr lang="sk-SK" altLang="sk-SK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pozitívných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prínosov z dôvodu zrušených DSV a SPVVC výziev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1" y="1700609"/>
            <a:ext cx="8425614" cy="576263"/>
          </a:xfrm>
        </p:spPr>
        <p:txBody>
          <a:bodyPr/>
          <a:lstStyle/>
          <a:p>
            <a:pPr algn="just">
              <a:lnSpc>
                <a:spcPct val="105000"/>
              </a:lnSpc>
              <a:buFontTx/>
              <a:buNone/>
            </a:pPr>
            <a:r>
              <a:rPr lang="sk-SK" altLang="sk-SK" sz="1600" b="1" dirty="0">
                <a:solidFill>
                  <a:srgbClr val="AFD044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Zistenie: Na základe našej analýzy konštatujeme, že nezrealizovanie DSV výziev v oblastiach Priemysel pre 21. storočia a IKT a kreatívny priemysel a žiadnych PVVC projektov malo priame aj nepriame negatívne efekty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552" y="2727502"/>
            <a:ext cx="8497620" cy="352800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Za najzávažnejšie negatívne efekty považujeme:  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nastal negatívny efekt prerušenia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kolaboratívneho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na celé programové obdobie 2014-2020 v kľúčových oblastiach, ako je Priemysel a IKT,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Slovensko prišlo o značnú časť možných pozitívnych efektov – ako dodatočných 198 FTE nových výskumných pracovníkov, 1026 publikačných výstupov, 52 podaných patentových prihlášok a 14 nových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start-up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/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spin-off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podnikov,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Slovensko prišlo o celý rad ďalších pozitívnych prínosov, ktoré DSV a PVVC projekty mohli generovať – od následných technologických inovácií v priemysle, stabilizácii personálnej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základne v podnikateľskej sfére, ako aj potenciálnej medzinárodnej spolupráce, ktorej prvky boli prítomné v každom DSV projekte.  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88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521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Prínosy podľa špecifických cieľov – prioritná os 10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340768"/>
            <a:ext cx="8497621" cy="576263"/>
          </a:xfrm>
        </p:spPr>
        <p:txBody>
          <a:bodyPr/>
          <a:lstStyle/>
          <a:p>
            <a:pPr algn="just"/>
            <a:r>
              <a:rPr lang="sk-SK" altLang="sk-SK" sz="1600" dirty="0"/>
              <a:t>ŠC 10.1 Zvýšenie výskumnej aktivity BSK prostredníctvom revitalizácie a posilnenia výskumno-vzdelávacích, inovačných a podnikateľských kapacít výskumných inštitúcií v Bratislave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060848"/>
            <a:ext cx="8497620" cy="246106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sk-SK" alt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Zistenie: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Základným negatívom implementácie tohoto ŠC boli – tak, ako v prípade každého ŠC s výnimkou ŠC 9.1 – </a:t>
            </a:r>
            <a:r>
              <a:rPr lang="sk-SK" altLang="sk-SK" sz="13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výrazné oneskorenie začatia implementácie projektov (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napr. ACCORD začal byť realizovaný až v septembri 2019 – čo je na tak dôležitý projekt značné oneskorenie a aj oneskorenie generovania pozitívnych prínosov, ktoré bude možné reálne zhodnotiť až s odstupom niekoľkých rokov. </a:t>
            </a:r>
            <a:r>
              <a:rPr lang="sk-SK" altLang="sk-SK" sz="13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Pozitívne hodnotíme štruktúru podpory v rámci ŠC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kde boli podporené všetky štyri aspekty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ktoré Bratislavský kraj podporiť potreboval:</a:t>
            </a:r>
          </a:p>
          <a:p>
            <a:pPr marL="314325" lvl="1" indent="-282575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verejnú výskumnú infraštruktúru, ktorá bola zameraná na znižovanie technologického dlhu vo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sektore, ktorý Slovensko a špeciálne Bratislavský kraj stále majú,</a:t>
            </a:r>
          </a:p>
          <a:p>
            <a:pPr marL="314325" lvl="1" indent="-282575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medzinárodnú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spoluprácu formou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teamingového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centra SAV,</a:t>
            </a:r>
          </a:p>
          <a:p>
            <a:pPr marL="314325" lvl="1" indent="-282575" algn="just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podporu ľudských zdrojov formou projektov na podporu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kapacít,</a:t>
            </a:r>
          </a:p>
          <a:p>
            <a:pPr marL="314325" lvl="1" indent="-282575" algn="just">
              <a:lnSpc>
                <a:spcPct val="12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kolaboratívny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medzisektorový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výskum.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6D8C007C-3B36-377F-0BA2-F3B39015743A}"/>
              </a:ext>
            </a:extLst>
          </p:cNvPr>
          <p:cNvSpPr txBox="1">
            <a:spLocks/>
          </p:cNvSpPr>
          <p:nvPr/>
        </p:nvSpPr>
        <p:spPr bwMode="auto">
          <a:xfrm>
            <a:off x="322850" y="4508921"/>
            <a:ext cx="8497621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b="1" kern="1200">
                <a:solidFill>
                  <a:srgbClr val="AFD044"/>
                </a:solidFill>
                <a:latin typeface="Open Sans" pitchFamily="34" charset="0"/>
                <a:ea typeface="MS PGothic" panose="020B0600070205080204" pitchFamily="34" charset="-128"/>
                <a:cs typeface="Open Sans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altLang="sk-SK" sz="1600" b="1" dirty="0">
                <a:solidFill>
                  <a:srgbClr val="AFD044"/>
                </a:solidFill>
              </a:rPr>
              <a:t>ŠC 10.2 Zvýšenie súkromných investícií prostredníctvom budovania výskumno-vývojových centier v Bratislave</a:t>
            </a:r>
            <a:endParaRPr lang="sk-SK" altLang="sk-SK" sz="1600" dirty="0"/>
          </a:p>
        </p:txBody>
      </p:sp>
      <p:sp>
        <p:nvSpPr>
          <p:cNvPr id="6" name="Zástupný symbol textu 3">
            <a:extLst>
              <a:ext uri="{FF2B5EF4-FFF2-40B4-BE49-F238E27FC236}">
                <a16:creationId xmlns:a16="http://schemas.microsoft.com/office/drawing/2014/main" id="{B068A27C-5637-9F85-379B-AB4B9EB8E76D}"/>
              </a:ext>
            </a:extLst>
          </p:cNvPr>
          <p:cNvSpPr txBox="1">
            <a:spLocks/>
          </p:cNvSpPr>
          <p:nvPr/>
        </p:nvSpPr>
        <p:spPr bwMode="auto">
          <a:xfrm>
            <a:off x="322851" y="5013176"/>
            <a:ext cx="8497620" cy="136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MS PGothic" panose="020B0600070205080204" pitchFamily="34" charset="-128"/>
                <a:cs typeface="Open Sans" pitchFamily="34" charset="0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sk-SK" altLang="sk-SK" sz="13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Zistenie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V rámci tohto ŠC boli podporené projekty typu „PVVC“ – a dosiahnuté hodnoty merateľných ukazovateľov dokazujú, že nezrealizovanie podpory väčšieho rozsahu takéhoto typu projektov v rámci ŠC 10.2 predstavuje jedno z negatív implementácie programového obdobia 2014-2020. Na základe analýzy tohto ŠC konštatujeme, že ani v prípade tohto ŠC </a:t>
            </a:r>
            <a:r>
              <a:rPr lang="sk-SK" altLang="sk-SK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nebol využitý v plnej miere potenciál pozitívnych prínosov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ktorý v prípade zrealizovania podpory v plnej plánovanej výške mohol byť dosiahnutý. </a:t>
            </a:r>
          </a:p>
          <a:p>
            <a:pPr algn="just">
              <a:lnSpc>
                <a:spcPct val="125000"/>
              </a:lnSpc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128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– formálna rovina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412776"/>
            <a:ext cx="8497620" cy="4968169"/>
          </a:xfrm>
        </p:spPr>
        <p:txBody>
          <a:bodyPr>
            <a:normAutofit/>
          </a:bodyPr>
          <a:lstStyle/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Je potrebné zabezpečiť, aby sa nezopakovala situáciu z programového obdobia 2014-2020, keď sa začali dopytové projekty implementovať až na konci programového obdobia a v rokoch 2016-2019 nastal úplný výpadok podpory dopytových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projektov z prostriedkov EŠIF. Považujeme za zásadné, aby už v roku 2024 boli podpísané nové zmluvy o NFP nielen v rámci NP, ale aj v rámci dopytových projektov. </a:t>
            </a: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Odporúčame zabezpečiť vhodnú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komplementaritu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medzi prostriedkami P SK v kompetencii MŠVVaŠ SR a prostriedkami POO v rámci komponentu 8 a 9. Odporúčame pritom realizovať nielen následnú, ale aj súbežnú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komplementaritu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– čo zabezpečí rýchle naštartovanie čerpania zdrojov. 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Odporúčame výrazne znížiť administratívnu náročnosť požiadaviek pre prípravu dopytových projektov – a to jednak znížením počtu administratívnych povinností pre prijímateľov, ako aj minimalizáciou počtu PPP vo výzvach.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Odporúčame výrazným spôsobom zmeniť systém MU – a to sledovaním obmedzeného a vhodne zvoleného počtu MU nielen ku koncu implementácie projektov, ale aj v rámci obdobia udržateľnosti. Súčasne odporúčame upustiť od rigidného sankčného mechanizmu. </a:t>
            </a:r>
          </a:p>
          <a:p>
            <a:pPr marL="342900" indent="-342900" algn="just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Odporúčame využiť identickú formu výziev a projektových formulároch, spôsobu prípravy projektov a odborného hodnotenia, ktoré je realizované vo výzvach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v rámci POO –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Kompoment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9.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743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– obsahová rovina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412776"/>
            <a:ext cx="8497620" cy="4968169"/>
          </a:xfrm>
        </p:spPr>
        <p:txBody>
          <a:bodyPr>
            <a:normAutofit/>
          </a:bodyPr>
          <a:lstStyle/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Odporúčame pokračovať v podpore všetkých 4 oblastí formou NP, ktoré boli implementované NP CVTI SR.</a:t>
            </a: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Odporúčame pokračovať v podpore DSV projektov vyhlásením výzvy pre všetky domény RIS3 SK ako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medzisektorovej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formy spolupráce všetkých sektorov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a považujeme túto formu projektov za prioritnú pre programové obdobie 2021-2027. Súčasne odporúčame zvážiť možnosť účasti excelentných zahraničných výskumných inštitúcií ako priamych partnerov. </a:t>
            </a: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rámci podpory medzinárodnej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spolupráce formou dopytovo-orientovaných výziev odporúčame v roku 2024 vyhlásiť 2 typy výziev:</a:t>
            </a:r>
          </a:p>
          <a:p>
            <a:pPr marL="715963" lvl="1" indent="-336550" algn="just" eaLnBrk="1" hangingPunct="1">
              <a:lnSpc>
                <a:spcPct val="110000"/>
              </a:lnSpc>
              <a:buFont typeface="+mj-lt"/>
              <a:buAutoNum type="alphaLcParenR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Výzvy typu „hop-in“ – ktoré umožnia financovať pripojenie sa slovenských výskumných inštitúcií do existujúcich implementovaných medzinárodných projektov,</a:t>
            </a:r>
          </a:p>
          <a:p>
            <a:pPr marL="715963" lvl="1" indent="-336550" algn="just" eaLnBrk="1" hangingPunct="1">
              <a:lnSpc>
                <a:spcPct val="110000"/>
              </a:lnSpc>
              <a:buFont typeface="+mj-lt"/>
              <a:buAutoNum type="alphaLcParenR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Výzvy na podporu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teamingových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výskumných centier.</a:t>
            </a: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rámci podpory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excelentnosti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odporúčame zvážiť vyhlásenie výziev, ktoré by kopírovali vybrané typy výziev z HE, najmä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teamingové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centrá. Tento typ výziev by si vyžadoval umožnenie priameho partnerstva so zahraničnými špičkovými inštitúciami z iných členských štátov EÚ. </a:t>
            </a:r>
          </a:p>
        </p:txBody>
      </p:sp>
    </p:spTree>
    <p:extLst>
      <p:ext uri="{BB962C8B-B14F-4D97-AF65-F5344CB8AC3E}">
        <p14:creationId xmlns:p14="http://schemas.microsoft.com/office/powerpoint/2010/main" val="974529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– obsahová rovina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412776"/>
            <a:ext cx="8497620" cy="4968169"/>
          </a:xfrm>
        </p:spPr>
        <p:txBody>
          <a:bodyPr>
            <a:normAutofit/>
          </a:bodyPr>
          <a:lstStyle/>
          <a:p>
            <a:pPr marL="342900" indent="-342900" algn="just" eaLnBrk="1" hangingPunct="1">
              <a:lnSpc>
                <a:spcPct val="110000"/>
              </a:lnSpc>
              <a:buFont typeface="+mj-lt"/>
              <a:buAutoNum type="arabicPeriod" startAt="5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rámci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komplementarity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 POO v spolupráci s VAIA odporúčame nasledovnú obsahovú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komplementaritu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 ktorá umožní zrýchliť zahájenie čerpania zdrojov z P SK:</a:t>
            </a:r>
          </a:p>
          <a:p>
            <a:pPr marL="715963" lvl="1" indent="-336550" algn="just" eaLnBrk="1" hangingPunct="1">
              <a:lnSpc>
                <a:spcPct val="110000"/>
              </a:lnSpc>
              <a:buFont typeface="+mj-lt"/>
              <a:buAutoNum type="alphaLcParenR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súbežná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komplementarita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ktorá súčasne zabezpečí rýchly nástup čerpania prostriedkov - financovanie dobre hodnotených projektov z vybraných výziev POO, ktoré nebudú financované z POO z dôvodu nedostatku zdrojov – komponent 9 a to najmä - TIK projekty; veľké projekty pre excelentných výskumníkov),</a:t>
            </a:r>
          </a:p>
          <a:p>
            <a:pPr marL="715963" lvl="1" indent="-336550" algn="just" eaLnBrk="1" hangingPunct="1">
              <a:lnSpc>
                <a:spcPct val="110000"/>
              </a:lnSpc>
              <a:buFont typeface="+mj-lt"/>
              <a:buAutoNum type="alphaL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následná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komplementarita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podpora pokračovania projektov podporených z POO – TIK projekty, veľké projekty pre excelentných výskumníkov, projekty na podporu výskumu v oblasti dekarbonizácie a digitalizácie,</a:t>
            </a:r>
          </a:p>
          <a:p>
            <a:pPr marL="715963" lvl="1" indent="-336550" algn="just" eaLnBrk="1" hangingPunct="1">
              <a:lnSpc>
                <a:spcPct val="110000"/>
              </a:lnSpc>
              <a:buFont typeface="+mj-lt"/>
              <a:buAutoNum type="alphaL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súbežná a aj následná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komplementarita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 výzvou POO v rámci komponentu 8 zameranú na vytváranie konzorcií vysokých škôl.</a:t>
            </a:r>
          </a:p>
          <a:p>
            <a:pPr marL="715963" lvl="1" indent="-336550" algn="just" eaLnBrk="1" hangingPunct="1">
              <a:lnSpc>
                <a:spcPct val="110000"/>
              </a:lnSpc>
              <a:buFont typeface="+mj-lt"/>
              <a:buAutoNum type="alphaLcPeriod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Odporúčame podporiť verejnú výskumnú infraštruktúru systémovým spôsobom po vzore Českej republiky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.</a:t>
            </a:r>
          </a:p>
          <a:p>
            <a:pPr marL="342900" indent="-342900" algn="just" eaLnBrk="1" hangingPunct="1">
              <a:lnSpc>
                <a:spcPct val="120000"/>
              </a:lnSpc>
              <a:buFont typeface="+mj-lt"/>
              <a:buAutoNum type="arabicPeriod" startAt="5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marL="342900" indent="-342900" algn="just" eaLnBrk="1" hangingPunct="1">
              <a:lnSpc>
                <a:spcPct val="120000"/>
              </a:lnSpc>
              <a:buFont typeface="+mj-lt"/>
              <a:buAutoNum type="arabicPeriod" startAt="5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rámci BSK odporúčame v rámci znižovania výraznej technologickej medzery a investičného dlhu podporiť strategické rozvojové zámery UK/STU/SAV tak, aby sa tento región stal dôstojným partnerom pre regióny Brna a Viedne v oblasti výskumnej a vzdelávacej infraštruktúry. Odporúčame podporiť BSK formou výzvy na vytvorenie konzorcia univerzít a ďalších výskumných inštitúcií. </a:t>
            </a:r>
          </a:p>
        </p:txBody>
      </p:sp>
    </p:spTree>
    <p:extLst>
      <p:ext uri="{BB962C8B-B14F-4D97-AF65-F5344CB8AC3E}">
        <p14:creationId xmlns:p14="http://schemas.microsoft.com/office/powerpoint/2010/main" val="3652706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Odporúčanie pre hodnotenia prínosov po ukončení projektov s príslušným časovým odstupom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772816"/>
            <a:ext cx="8497620" cy="460812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Oblasť ľudských zdrojov:</a:t>
            </a:r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medziročná dynamika zmeny počtu vedeckých pracovníkov v oblastiach výskumu kľúčových pre SR,</a:t>
            </a:r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podiel zahraničných výskumníkov na celkovom počte vedeckých pracovníkov v oblastiach výskumu  kľúčových pre SR,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dynamika vývoja podielu mladých vedeckých pracovníkov na celkovom počte vedeckých pracovníkov v oblastiach výskumu kľúčových pre SR,</a:t>
            </a:r>
          </a:p>
          <a:p>
            <a:pPr algn="just" eaLnBrk="1" hangingPunct="1">
              <a:lnSpc>
                <a:spcPct val="110000"/>
              </a:lnSpc>
            </a:pP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Excelentnosť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výskumu:</a:t>
            </a:r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dynamika vývoja počtu publikačných výstupov v databázach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WoS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a 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Scopus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,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 internacionalizácia publikačných výstupov (t. j. podiel publikačných výstupov s medzinárodným autorským kolektívom na celkovom počte publikačných výstupov).</a:t>
            </a:r>
          </a:p>
          <a:p>
            <a:pPr algn="just" eaLnBrk="1" hangingPunct="1">
              <a:lnSpc>
                <a:spcPct val="110000"/>
              </a:lnSpc>
            </a:pP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Medzinárodná spolupráca: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objem získaných zdrojov v rámci medzinárodných projektov prostredníctvom účastí slovenských výskumných inštitúcií – ako dôsledok realizácie projektov podporených z OP II (a následne z P SK)</a:t>
            </a:r>
          </a:p>
        </p:txBody>
      </p:sp>
    </p:spTree>
    <p:extLst>
      <p:ext uri="{BB962C8B-B14F-4D97-AF65-F5344CB8AC3E}">
        <p14:creationId xmlns:p14="http://schemas.microsoft.com/office/powerpoint/2010/main" val="2816283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Odporúčanie pre hodnotenia prínosov po ukončení projektov s príslušným časovým odstupom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772816"/>
            <a:ext cx="8497620" cy="460812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</a:pP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Duševné vlastníctvo a TT a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medzisektorová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spolupráca: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počet udelených patentov,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počet prípadov komercializácie duševného vlastníctva a ich hodnota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dynamika vývoja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spolupráce medzi nepodnikateľskými a podnikateľskými výskumnými inštitúciami mimo podpory z verejných zdrojov vyjadrená formou zmluvnej spolupráce (napríklad zmluvný výskum),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využitie verejnej výskumnej infraštruktúry formou doplnkovej hospodárskej činnosti na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medzisektorovú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spoluprácu.</a:t>
            </a:r>
          </a:p>
          <a:p>
            <a:pPr algn="just" eaLnBrk="1" hangingPunct="1">
              <a:lnSpc>
                <a:spcPct val="80000"/>
              </a:lnSpc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Pridaná hodnota pre spoločnosť a ekonomiku:</a:t>
            </a: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výnosy z predajov nových tovarov a služieb a súčasne uhradená daň z príjmov, ktoré štát následne využíva v rámci svojho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redistribučného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mechanizmu.</a:t>
            </a:r>
          </a:p>
        </p:txBody>
      </p:sp>
    </p:spTree>
    <p:extLst>
      <p:ext uri="{BB962C8B-B14F-4D97-AF65-F5344CB8AC3E}">
        <p14:creationId xmlns:p14="http://schemas.microsoft.com/office/powerpoint/2010/main" val="627641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>
            <a:extLst>
              <a:ext uri="{FF2B5EF4-FFF2-40B4-BE49-F238E27FC236}">
                <a16:creationId xmlns:a16="http://schemas.microsoft.com/office/drawing/2014/main" id="{E8210DC2-3E82-28EF-781B-C8BFDE886F5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86226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sk-SK" dirty="0" err="1"/>
              <a:t>Ďakujeme</a:t>
            </a:r>
            <a:r>
              <a:rPr lang="en-US" altLang="sk-SK" dirty="0"/>
              <a:t> za </a:t>
            </a:r>
            <a:r>
              <a:rPr lang="en-US" altLang="sk-SK" dirty="0" err="1"/>
              <a:t>pozornosť</a:t>
            </a:r>
            <a:r>
              <a:rPr lang="en-US" altLang="sk-SK" dirty="0"/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informácie o hodnotení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Účel:  Posúdenie prínosov realizovaných projektov OP II pre vedeckú komunitu</a:t>
            </a:r>
            <a:endParaRPr lang="en-US" altLang="sk-SK" dirty="0"/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102432"/>
            <a:ext cx="8497620" cy="4278513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30000"/>
              </a:lnSpc>
              <a:defRPr/>
            </a:pPr>
            <a:r>
              <a:rPr lang="sk-SK" altLang="sk-SK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Rozsah hodnotenia: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Všetky typy projektov (národné projekty CVTI SR, dopytové projekty, veľký projekt ACCORD)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Špecifické ciele 9.1; 9.2; 9.3; 9.4; 10.1 a 10.2</a:t>
            </a:r>
          </a:p>
          <a:p>
            <a:pPr algn="just" eaLnBrk="1" hangingPunct="1">
              <a:lnSpc>
                <a:spcPct val="130000"/>
              </a:lnSpc>
              <a:defRPr/>
            </a:pPr>
            <a:endParaRPr lang="sk-SK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30000"/>
              </a:lnSpc>
              <a:defRPr/>
            </a:pPr>
            <a:r>
              <a:rPr lang="sk-SK" altLang="sk-SK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Špecifické podmienky relevantné pre spôsob hodnotenia: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Národné projekty a veľký projekt sú ešte v procese implementácie do 31.12.2023,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rámci dopytových projektov väčšina ukončila realizáciu aktivít v termíne 06/2023, väčšina z nich nie je finančne ukončená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Prínos projektov je v tejto etape ich životného cyklu realizovateľný:</a:t>
            </a:r>
          </a:p>
          <a:p>
            <a:pPr marL="742950" lvl="1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primárne skrze dosiahnuté hodnoty merateľných ukazovateľov</a:t>
            </a:r>
          </a:p>
          <a:p>
            <a:pPr marL="742950" lvl="1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sekundárne skrze špecifickú pridanú hodnotu (napríklad získanie dodatočných zdrojov z iných schém)</a:t>
            </a:r>
          </a:p>
          <a:p>
            <a:pPr marL="742950" lvl="1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endParaRPr lang="sk-SK" altLang="sk-SK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30000"/>
              </a:lnSpc>
              <a:defRPr/>
            </a:pPr>
            <a:r>
              <a:rPr lang="sk-SK" altLang="sk-SK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Systémové odporúčanie týkajúce sa hodnotenia: Na posúdenie finálneho prínosu a pridanej hodnoty odporúčame zrealizovať komplexné hodnotenie prínosov projektov s odstupom 3-4 rokov.</a:t>
            </a:r>
          </a:p>
        </p:txBody>
      </p:sp>
    </p:spTree>
    <p:extLst>
      <p:ext uri="{BB962C8B-B14F-4D97-AF65-F5344CB8AC3E}">
        <p14:creationId xmlns:p14="http://schemas.microsoft.com/office/powerpoint/2010/main" val="115328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Hlavné identifikované systémové nedostatky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Hlavné zistenie:  Diskontinuita s obdobím 2007-2013; nepredvídateľnosť a veľké množstvo zrušených výziev</a:t>
            </a:r>
            <a:endParaRPr lang="en-US" altLang="sk-SK" dirty="0"/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102432"/>
            <a:ext cx="8497620" cy="427851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Nasledovné nedostatky znížili potenciál pozitívnych prínosov podpory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projektov v období 2014-2020:</a:t>
            </a:r>
          </a:p>
          <a:p>
            <a:pPr algn="just" eaLnBrk="1" hangingPunct="1">
              <a:lnSpc>
                <a:spcPct val="110000"/>
              </a:lnSpc>
            </a:pPr>
            <a:endParaRPr lang="sk-SK" altLang="sk-SK" sz="10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začiatok realizácie až v druhej polovici programového obdobia 2014-2020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čo prerušilo kontinuitu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pričom kontinuita v realizovaní rozbehnutých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aktivít je absolútnym základom pre to, aby vedecké projekty dosahovali želateľné výsledky a aj prínos pre spoločnosť a ekonomiku - v realizácii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aktivít v celkom výskumnom sektore v období 2015-2019,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nevyužitie plánovaných typov nástrojov v plnom rozsahu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(dlhodobý strategický výskum, ktorý nebol podporený vôbec v dvoch kľúčových oblastiach – priemysel a IKT)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alebo vôbec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(podpora verejnej strategickej infraštruktúry na základe infraštruktúry UVP/VC a priemyselných výskumno-vývojových centier),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nadmerná administratívna záťaž pri príprave, hodnotení a implementácii projektov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(aj keď chápeme tlak na zmenu systému po varovnom liste EK - negatívne hodnotíme fakt, že výzvy obsahovali neúmerne veľa podmienok poskytnutia pomoci; aj také podmienky, ktoré by mali byť definované flexibilne sa stali absolútne rigidnými a predstavovali problémy aj pre samotnú implementáciu projektov).</a:t>
            </a:r>
          </a:p>
        </p:txBody>
      </p:sp>
    </p:spTree>
    <p:extLst>
      <p:ext uri="{BB962C8B-B14F-4D97-AF65-F5344CB8AC3E}">
        <p14:creationId xmlns:p14="http://schemas.microsoft.com/office/powerpoint/2010/main" val="225207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Súhrnná informácia o podpore </a:t>
            </a:r>
            <a:r>
              <a:rPr lang="sk-SK" altLang="sk-SK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 rámci OP II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Rozsah podpory: V programovom období 2014-2020 </a:t>
            </a:r>
          </a:p>
          <a:p>
            <a:pPr algn="just" eaLnBrk="1" hangingPunct="1"/>
            <a:r>
              <a:rPr lang="sk-SK" altLang="sk-SK" dirty="0"/>
              <a:t>podporených 167 projektov v celkovej </a:t>
            </a:r>
            <a:r>
              <a:rPr lang="sk-SK" altLang="sk-SK" dirty="0" err="1"/>
              <a:t>zazmluvnenej</a:t>
            </a:r>
            <a:r>
              <a:rPr lang="sk-SK" altLang="sk-SK" dirty="0"/>
              <a:t> sume 730,7 mil. EUR (z toho 524 mil. EUR EÚ zdroj)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493765"/>
            <a:ext cx="8497620" cy="388718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Rozsah podpory: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 pohľadu typu prijímateľov a partnerov bolo v rámci implementovaných projektov podporených 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124 výskumných inštitúcií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z toho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 nepodnikateľských inštitúcií a 74 podnikateľských inštitúcií. 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 pohľadu typu projektov bol podporený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veľký projekt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realizovaný STU a UK,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národné projekt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 realizované CVTI SR a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162 dopytových projektov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(mimoriadne ukončené projekty neboli predmetom hodnotenia). </a:t>
            </a:r>
          </a:p>
          <a:p>
            <a:pPr algn="just" eaLnBrk="1" hangingPunct="1">
              <a:lnSpc>
                <a:spcPct val="120000"/>
              </a:lnSpc>
            </a:pPr>
            <a:endParaRPr lang="sk-SK" altLang="sk-SK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Tematické zameranie projektov: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verejná výskumná infraštruktúra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celkovej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zazmluvnenej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sume 306 516 411,05 EUR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ľudské zdroje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oblasti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 celkovej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zazmluvnenej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sume 123 689 501,60 EUR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medzinárodná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spolupráca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 celkovej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zazmluvnenej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sume 22 578 620,60 EUR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medzisektorová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spolupráca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všetkých typov výskumných inštitúcií v celkovej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zazmluvnenej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sume 225 540 496,60 EUR</a:t>
            </a:r>
          </a:p>
        </p:txBody>
      </p:sp>
    </p:spTree>
    <p:extLst>
      <p:ext uri="{BB962C8B-B14F-4D97-AF65-F5344CB8AC3E}">
        <p14:creationId xmlns:p14="http://schemas.microsoft.com/office/powerpoint/2010/main" val="3055666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Súhrnná informácia o podpore </a:t>
            </a:r>
            <a:r>
              <a:rPr lang="sk-SK" altLang="sk-SK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 rámci OP II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Finančné hľadisko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989039"/>
            <a:ext cx="8497620" cy="4391906"/>
          </a:xfrm>
        </p:spPr>
        <p:txBody>
          <a:bodyPr>
            <a:normAutofit/>
          </a:bodyPr>
          <a:lstStyle/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Podpora výskumno-vývojových projektov zo zdrojov EŠIF v gescii MŠVVaŠ SR má počas troch po sebe idúcich programových období výrazne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klesajúci trend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programovom období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2007-2013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bola zo strany MŠVVaŠ SR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zazmluvnená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suma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 mld. EUR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programovom období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2014-2020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bolo pôvodne pre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zazmluvnenie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plánovaných 0,9 mld. EUR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(EÚ zdroj). 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Aj keď táto suma bola nižšia, ako v predchádzajúcom programovom období, nepodarilo sa ju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zazmluvniť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 reálne bola </a:t>
            </a:r>
            <a:r>
              <a:rPr lang="sk-SK" alt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zazmluvnená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celková suma 730 709 991,55 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EUR (z toho 524 110 186,47 EÚ zdroj), čo predstavuje pokles o 54 %. 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programovom období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 – 2027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plánovaných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411 mil. EUR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(EÚ zdroj), čo je menej, ako polovičná alokácia oproti predchádzajúcemu obdobiu a alokáciu na úrovni 1/3 z programového obdobia 2007-2013</a:t>
            </a:r>
          </a:p>
          <a:p>
            <a:pPr marL="285750" indent="-285750" eaLnBrk="1" hangingPunct="1">
              <a:lnSpc>
                <a:spcPct val="80000"/>
              </a:lnSpc>
              <a:buFontTx/>
              <a:buChar char="•"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Poznámka: Uvedený fakt pritom nevychádza zo slabej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absorbčnej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schopnosti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sektora, resp. nezáujmu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inštitúcií realizovať projekty, keďže všetky nosné výzvy (DSV...) mali predložené projekty v celkovej hodnote často výrazne vyššej, ako bola alokácia výziev.</a:t>
            </a:r>
          </a:p>
        </p:txBody>
      </p:sp>
    </p:spTree>
    <p:extLst>
      <p:ext uri="{BB962C8B-B14F-4D97-AF65-F5344CB8AC3E}">
        <p14:creationId xmlns:p14="http://schemas.microsoft.com/office/powerpoint/2010/main" val="1053214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Základný prínos podporených projektov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Zistenie: dosiahnuté hodnoty vybraných merateľných ukazovateľov ukazujú na zvýšenie výkonnosti </a:t>
            </a:r>
            <a:r>
              <a:rPr lang="sk-SK" altLang="sk-SK" dirty="0" err="1"/>
              <a:t>VaV</a:t>
            </a:r>
            <a:r>
              <a:rPr lang="sk-SK" altLang="sk-SK" dirty="0"/>
              <a:t> inštitúcií a projektov v porovnaní s programovým obdobím 2007-2013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4653136"/>
            <a:ext cx="8497620" cy="172780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úrovni programových ukazovateľov podporené projekty dokázali vygenerovať také prínosy, ktoré plnili plánované programové ukazovatele uspokojivým spôsobom. </a:t>
            </a:r>
          </a:p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údajov o </a:t>
            </a:r>
            <a:r>
              <a:rPr lang="sk-SK" altLang="sk-SK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144 patentových prihlášok 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podaných v rámci dopytových projektov </a:t>
            </a:r>
            <a:r>
              <a:rPr lang="sk-SK" altLang="sk-SK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podnikateľské inštitúcie podali 23 a nepodnikateľské inštitúcie 123 patentových prihlášok, jedna patentová prihláška bola podaná spoločne</a:t>
            </a:r>
            <a:r>
              <a:rPr lang="sk-SK" altLang="sk-SK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podnikateľskou inštitúciou a vysokou školou. Z pohľadu tematického zamerania bolo 21 patentových prihlášok v oblasti dopravy, 26 v oblasti priemyslu, 13 v oblasti IKT, 38 v oblasti zdravia obyvateľstva a 7 v oblasti pôdohospodárstva a životného prostredia, ostatné prihlášky zahŕňajú viaceré tematické oblasti.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Tabuľka 6">
            <a:extLst>
              <a:ext uri="{FF2B5EF4-FFF2-40B4-BE49-F238E27FC236}">
                <a16:creationId xmlns:a16="http://schemas.microsoft.com/office/drawing/2014/main" id="{23A07EDA-CE08-02F9-B7AE-2C185A6C39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90233"/>
              </p:ext>
            </p:extLst>
          </p:nvPr>
        </p:nvGraphicFramePr>
        <p:xfrm>
          <a:off x="395536" y="2410653"/>
          <a:ext cx="8353606" cy="2098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5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635">
                <a:tc>
                  <a:txBody>
                    <a:bodyPr/>
                    <a:lstStyle/>
                    <a:p>
                      <a:pPr marL="226695"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Porovnávaný údaj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2007-2013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2014-2020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35">
                <a:tc>
                  <a:txBody>
                    <a:bodyPr/>
                    <a:lstStyle/>
                    <a:p>
                      <a:pPr marL="226695"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Zazmluvnená</a:t>
                      </a: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suma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1,6 mld. EUR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0,73 mld. EUR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635">
                <a:tc>
                  <a:txBody>
                    <a:bodyPr/>
                    <a:lstStyle/>
                    <a:p>
                      <a:pPr marL="226695"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publikačných výstupov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10 669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4 815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661">
                <a:tc>
                  <a:txBody>
                    <a:bodyPr/>
                    <a:lstStyle/>
                    <a:p>
                      <a:pPr marL="226695"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patentových prihlášok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100 (až po implementácii projektov)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316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901">
                <a:tc>
                  <a:txBody>
                    <a:bodyPr/>
                    <a:lstStyle/>
                    <a:p>
                      <a:pPr marL="226695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nových podnikov </a:t>
                      </a:r>
                    </a:p>
                    <a:p>
                      <a:pPr marL="226695" algn="just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</a:t>
                      </a:r>
                      <a:r>
                        <a:rPr lang="sk-SK" sz="13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start-up</a:t>
                      </a: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sk-SK" sz="13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spin-off</a:t>
                      </a: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226695" algn="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95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Prínosy podľa špecifických cieľov – prioritná os 9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sk-SK" altLang="sk-SK" sz="1600" dirty="0"/>
              <a:t>ŠC 9.1 Zvýšenie výkonnosti systému výskumu a vývoja (ďalej aj „</a:t>
            </a:r>
            <a:r>
              <a:rPr lang="sk-SK" altLang="sk-SK" sz="1600" dirty="0" err="1"/>
              <a:t>VaV</a:t>
            </a:r>
            <a:r>
              <a:rPr lang="sk-SK" altLang="sk-SK" sz="1600" dirty="0"/>
              <a:t>) prostredníctvom horizontálnej podpory technologického transferu a IKT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060848"/>
            <a:ext cx="8497620" cy="1381413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sk-SK" alt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Zistenie: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V oblastiach centrálna IKT infraštruktúra, prístupy do databáz a národná infraštruktúra pre duševné vlastníctvo sú národné projekty CVTI SR realizované a ich implementácia bude úspešne ukončená k 31.12.2023. Na základe našej analýzy z pohľadu celkových prínosov týchto projektov pre slovenský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sektor konštatujeme, že tieto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3 NP možno považovať za príklad dobrej praxe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a v rámci ich vytvorená infraštruktúra bola zo strany vedeckej komunity využívaná. 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6D8C007C-3B36-377F-0BA2-F3B39015743A}"/>
              </a:ext>
            </a:extLst>
          </p:cNvPr>
          <p:cNvSpPr txBox="1">
            <a:spLocks/>
          </p:cNvSpPr>
          <p:nvPr/>
        </p:nvSpPr>
        <p:spPr bwMode="auto">
          <a:xfrm>
            <a:off x="322850" y="3501008"/>
            <a:ext cx="8497621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b="1" kern="1200">
                <a:solidFill>
                  <a:srgbClr val="AFD044"/>
                </a:solidFill>
                <a:latin typeface="Open Sans" pitchFamily="34" charset="0"/>
                <a:ea typeface="MS PGothic" panose="020B0600070205080204" pitchFamily="34" charset="-128"/>
                <a:cs typeface="Open Sans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sk-SK" altLang="sk-SK" sz="1600" b="1" dirty="0">
                <a:solidFill>
                  <a:srgbClr val="AFD044"/>
                </a:solidFill>
              </a:rPr>
              <a:t>ŠC 9.2 Zvýšenie účasti SR v projektoch medzinárodnej spolupráce</a:t>
            </a:r>
            <a:endParaRPr lang="sk-SK" altLang="sk-SK" sz="1600" dirty="0"/>
          </a:p>
        </p:txBody>
      </p:sp>
      <p:sp>
        <p:nvSpPr>
          <p:cNvPr id="6" name="Zástupný symbol textu 3">
            <a:extLst>
              <a:ext uri="{FF2B5EF4-FFF2-40B4-BE49-F238E27FC236}">
                <a16:creationId xmlns:a16="http://schemas.microsoft.com/office/drawing/2014/main" id="{B068A27C-5637-9F85-379B-AB4B9EB8E76D}"/>
              </a:ext>
            </a:extLst>
          </p:cNvPr>
          <p:cNvSpPr txBox="1">
            <a:spLocks/>
          </p:cNvSpPr>
          <p:nvPr/>
        </p:nvSpPr>
        <p:spPr bwMode="auto">
          <a:xfrm>
            <a:off x="322851" y="3887961"/>
            <a:ext cx="8497620" cy="238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MS PGothic" panose="020B0600070205080204" pitchFamily="34" charset="-128"/>
                <a:cs typeface="Open Sans" pitchFamily="34" charset="0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sk-SK" alt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Zistenie: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 prípade NP boli aktivity ŠC plnené dostatočne a tento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NP považujeme za príklad dobrej praxe a aj zrealizovaných prínosov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 vedeckú komunitu. </a:t>
            </a:r>
          </a:p>
          <a:p>
            <a:pPr algn="just">
              <a:lnSpc>
                <a:spcPct val="125000"/>
              </a:lnSpc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prípade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dopytových výziev boli tieto vyhlasované v druhej polovici programového obdobia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2014-2020 a projekty boli riešené prakticky už na konci programového obdobia 2014-2020, čo hodnotíme negatívne. Tento ŠC mal potenciál vhodným spôsobom podporiť medzinárodnú spoluprácu podstatne skôr. V rámci podporených projektov identifikujeme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pozitívne prínosy, ktoré ale mohli byť podstatne výraznejšie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Vzhľadom na uvedené konštatujeme, že v  prípade dopytových výziev potenciál pozitívneho prínosu možných aktivít v rámci tohto ŠC 9.2 nebol naplno využitý. </a:t>
            </a:r>
          </a:p>
        </p:txBody>
      </p:sp>
    </p:spTree>
    <p:extLst>
      <p:ext uri="{BB962C8B-B14F-4D97-AF65-F5344CB8AC3E}">
        <p14:creationId xmlns:p14="http://schemas.microsoft.com/office/powerpoint/2010/main" val="342975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Prínosy podľa špecifických cieľov – prioritná os 9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sk-SK" altLang="sk-SK" sz="1600" dirty="0"/>
              <a:t>ŠC 9.3 Zvýšenie výskumnej aktivity prostredníctvom zlepšenia koordinácie a konsolidácie </a:t>
            </a:r>
            <a:r>
              <a:rPr lang="sk-SK" altLang="sk-SK" sz="1600" dirty="0" err="1"/>
              <a:t>VaV</a:t>
            </a:r>
            <a:r>
              <a:rPr lang="sk-SK" altLang="sk-SK" sz="1600" dirty="0"/>
              <a:t> potenciálu výskumných inštitúcií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147649"/>
            <a:ext cx="8497620" cy="1524759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sk-SK" alt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Zistenie: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V rámci podporených výziev evidujeme klasické pozitívne prínosy merateľné hodnotami MU, ako aj ďalšie vyvolané pozitívne efekty pri výzve na podporu </a:t>
            </a:r>
            <a:r>
              <a:rPr lang="sk-SK" alt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teamingových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výskumných centier (najmä generovanie ďalších medzinárodných projektov a spolupráce s praxou).  Avšak po analýze zrealizovaných výziev konštatujeme, že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základný strategický zámer tohto ŠC - pokračovanie v odstraňovaní „technologickej“ medzery vo vybavení výskumných inštitúcií - sa nepodarilo naplniť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a technologická medzera a investičný dlh oproti iných štátom EÚ (napríklad Českej republiky) sa nielen že nepodarilo naplniť, ale tento dlh sa ešte prehĺbil.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6D8C007C-3B36-377F-0BA2-F3B39015743A}"/>
              </a:ext>
            </a:extLst>
          </p:cNvPr>
          <p:cNvSpPr txBox="1">
            <a:spLocks/>
          </p:cNvSpPr>
          <p:nvPr/>
        </p:nvSpPr>
        <p:spPr bwMode="auto">
          <a:xfrm>
            <a:off x="322850" y="4004865"/>
            <a:ext cx="8497621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b="1" kern="1200">
                <a:solidFill>
                  <a:srgbClr val="AFD044"/>
                </a:solidFill>
                <a:latin typeface="Open Sans" pitchFamily="34" charset="0"/>
                <a:ea typeface="MS PGothic" panose="020B0600070205080204" pitchFamily="34" charset="-128"/>
                <a:cs typeface="Open Sans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buFontTx/>
              <a:buNone/>
            </a:pPr>
            <a:r>
              <a:rPr lang="sk-SK" altLang="sk-SK" sz="1600" b="1" dirty="0">
                <a:solidFill>
                  <a:srgbClr val="AFD044"/>
                </a:solidFill>
              </a:rPr>
              <a:t>ŠC 9.4 Zvýšenie súkromných investícií prostredníctvom spolupráce výskumných inštitúcií a podnikateľskej sféry</a:t>
            </a:r>
          </a:p>
        </p:txBody>
      </p:sp>
      <p:sp>
        <p:nvSpPr>
          <p:cNvPr id="6" name="Zástupný symbol textu 3">
            <a:extLst>
              <a:ext uri="{FF2B5EF4-FFF2-40B4-BE49-F238E27FC236}">
                <a16:creationId xmlns:a16="http://schemas.microsoft.com/office/drawing/2014/main" id="{B068A27C-5637-9F85-379B-AB4B9EB8E76D}"/>
              </a:ext>
            </a:extLst>
          </p:cNvPr>
          <p:cNvSpPr txBox="1">
            <a:spLocks/>
          </p:cNvSpPr>
          <p:nvPr/>
        </p:nvSpPr>
        <p:spPr bwMode="auto">
          <a:xfrm>
            <a:off x="322851" y="4654005"/>
            <a:ext cx="8497620" cy="1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MS PGothic" panose="020B0600070205080204" pitchFamily="34" charset="-128"/>
                <a:cs typeface="Open Sans" pitchFamily="34" charset="0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sk-SK" altLang="sk-SK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Zistenie: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k-SK" altLang="sk-SK" sz="15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 rámci realizácie podporených projektov (DSV a </a:t>
            </a:r>
            <a:r>
              <a:rPr lang="sk-SK" altLang="sk-SK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kolaboratívny</a:t>
            </a:r>
            <a:r>
              <a:rPr lang="sk-SK" altLang="sk-SK" sz="15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výskum zameraný na boj s COVID-19) evidujeme nezanedbateľné pozitívne prínosy. Realizácia týchto projektov dokázala, že projekty zamerané na </a:t>
            </a:r>
            <a:r>
              <a:rPr lang="sk-SK" altLang="sk-SK" sz="1500" dirty="0" err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medzisektorovú</a:t>
            </a:r>
            <a:r>
              <a:rPr lang="sk-SK" altLang="sk-SK" sz="15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spoluprácu sú vhodným modelom podpory z prostriedkov EŠIF. Avšak celkovo hodnotíme implementáciu ŠC 9.4 ako príklad </a:t>
            </a:r>
            <a:r>
              <a:rPr lang="sk-SK" altLang="sk-SK" sz="15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stratených príležitostí a výrazné nenaplnenie sľubného potenciálu pozitívnych prínosov</a:t>
            </a:r>
            <a:r>
              <a:rPr lang="sk-SK" altLang="sk-SK" sz="15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 pre spoločnosť a ekonomiku Slovenska. Tento špecifický cieľ bol najviac zasiahnutý nenaplnených pôvodne zamýšľaných investícií do DSV a PVVC projektov v celkovej hodnote skoro 500 mil. EUR (EÚ zdroj – čo znamená, že celkové investované zdroje  by boli ešte vyššie). </a:t>
            </a:r>
          </a:p>
        </p:txBody>
      </p:sp>
    </p:spTree>
    <p:extLst>
      <p:ext uri="{BB962C8B-B14F-4D97-AF65-F5344CB8AC3E}">
        <p14:creationId xmlns:p14="http://schemas.microsoft.com/office/powerpoint/2010/main" val="4251820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Prínos OP II pre výskumno-vývojový potenciál SR </a:t>
            </a: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Visions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zistenia – podpora verejnej výskumnej infraštruktúry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1" y="1700609"/>
            <a:ext cx="8425614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Zistenie:  Systém podpory verejnej výskumnej infraštruktúry je na Slovensku nefunkčný a je realizovaná  na báze ad hoc projektov</a:t>
            </a:r>
            <a:endParaRPr lang="en-US" altLang="sk-SK" dirty="0"/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348880"/>
            <a:ext cx="8497620" cy="4032065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to, aby výskumné infraštruktúry plnili efektívne svoju úlohu, sú potrebné nasledovné finančné a nefinančné základné opatrenia – tieto ale na Slovensku nie sú systémovo realizované a uplatňované: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Finančné opatrenia a nástroje:</a:t>
            </a:r>
          </a:p>
          <a:p>
            <a:pPr marL="742950" lvl="1" indent="-285750" algn="just">
              <a:lnSpc>
                <a:spcPct val="105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predvídateľný a stabilný systém viaczdrojového financovania – zdroje EŠIF, štátny rozpočet a vlastné zdroje verejnej výskumnej infraštruktúry získané prostredníctvom spolupráce s praxou,</a:t>
            </a:r>
          </a:p>
          <a:p>
            <a:pPr marL="742950" lvl="1" indent="-285750" algn="just">
              <a:lnSpc>
                <a:spcPct val="105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jednorazová vstupná investícia v prípade, že daná infraštruktúra neexistuje, alebo je tak zastaraná, že je nemožné ju využívať na moderný excelentný </a:t>
            </a:r>
            <a:r>
              <a:rPr lang="sk-SK" altLang="sk-SK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pPr marL="742950" lvl="1" indent="-285750" algn="just">
              <a:lnSpc>
                <a:spcPct val="105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výdavky na priebežnú modernizáciu výskumnej infraštruktúry,</a:t>
            </a:r>
          </a:p>
          <a:p>
            <a:pPr marL="742950" lvl="1" indent="-285750" algn="just">
              <a:lnSpc>
                <a:spcPct val="105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výdavky na prevádzku výskumnej infraštruktúry,</a:t>
            </a:r>
          </a:p>
          <a:p>
            <a:pPr marL="285750" indent="-285750" algn="just" eaLnBrk="1" hangingPunct="1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</a:rPr>
              <a:t>Vecné opatrenia a nástroje:</a:t>
            </a:r>
          </a:p>
          <a:p>
            <a:pPr marL="742950" lvl="1" indent="-285750" algn="just">
              <a:lnSpc>
                <a:spcPct val="105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odborné a politické rozhodnutie vlády SR, ktoré výskumné infraštruktúry majú národnú dôležitosť (zadefinovanie zoznamu národných verejných výskumných infraštruktúr – pričom upozorňujeme, že národné infraštruktúry nemusia byť nevyhnute lokalizované na jednom mieste, ale môžu byť distribuované),</a:t>
            </a:r>
          </a:p>
          <a:p>
            <a:pPr marL="742950" lvl="1" indent="-285750" algn="just">
              <a:lnSpc>
                <a:spcPct val="105000"/>
              </a:lnSpc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národná koordinácia verejných výskumných infraštruktúr, jednotné pravidlá pre manažment a spoluprácu s praxou,</a:t>
            </a:r>
          </a:p>
          <a:p>
            <a:pPr marL="742950" lvl="1" indent="-285750" algn="just">
              <a:lnSpc>
                <a:spcPct val="10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sk-SK" altLang="sk-SK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efektívne fungovanie verejných výskumných infraštruktúr nielen v rámci nezávislého výskumu a vývoja, ale v rámci spolupráce s praxou formou doplnkovej hospodárskej činnosti.</a:t>
            </a:r>
          </a:p>
        </p:txBody>
      </p:sp>
    </p:spTree>
    <p:extLst>
      <p:ext uri="{BB962C8B-B14F-4D97-AF65-F5344CB8AC3E}">
        <p14:creationId xmlns:p14="http://schemas.microsoft.com/office/powerpoint/2010/main" val="3340829125"/>
      </p:ext>
    </p:extLst>
  </p:cSld>
  <p:clrMapOvr>
    <a:masterClrMapping/>
  </p:clrMapOvr>
</p:sld>
</file>

<file path=ppt/theme/theme1.xml><?xml version="1.0" encoding="utf-8"?>
<a:theme xmlns:a="http://schemas.openxmlformats.org/drawingml/2006/main" name="Úvo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a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i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3368</Words>
  <Application>Microsoft Macintosh PowerPoint</Application>
  <PresentationFormat>Prezentácia na obrazovke (4:3)</PresentationFormat>
  <Paragraphs>186</Paragraphs>
  <Slides>17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Open Sans</vt:lpstr>
      <vt:lpstr>Wingdings</vt:lpstr>
      <vt:lpstr>Úvod</vt:lpstr>
      <vt:lpstr>Strana</vt:lpstr>
      <vt:lpstr>Koniec</vt:lpstr>
      <vt:lpstr>Prezentácia programu PowerPoint</vt:lpstr>
      <vt:lpstr>Základné informácie o hodnotení</vt:lpstr>
      <vt:lpstr>Hlavné identifikované systémové nedostatky</vt:lpstr>
      <vt:lpstr>Súhrnná informácia o podpore VaV v rámci OP II</vt:lpstr>
      <vt:lpstr>Súhrnná informácia o podpore VaV v rámci OP II</vt:lpstr>
      <vt:lpstr>Základný prínos podporených projektov</vt:lpstr>
      <vt:lpstr>Prínosy podľa špecifických cieľov – prioritná os 9</vt:lpstr>
      <vt:lpstr>Prínosy podľa špecifických cieľov – prioritná os 9</vt:lpstr>
      <vt:lpstr>Základné zistenia – podpora verejnej výskumnej infraštruktúry</vt:lpstr>
      <vt:lpstr>Stratené príležitosti pozitívných prínosov z dôvodu zrušených DSV a SPVVC výziev</vt:lpstr>
      <vt:lpstr>Prínosy podľa špecifických cieľov – prioritná os 10</vt:lpstr>
      <vt:lpstr>Základné odporúčania – formálna rovina</vt:lpstr>
      <vt:lpstr>Základné odporúčania – obsahová rovina</vt:lpstr>
      <vt:lpstr>Základné odporúčania – obsahová rovina</vt:lpstr>
      <vt:lpstr>Odporúčanie pre hodnotenia prínosov po ukončení projektov s príslušným časovým odstupom</vt:lpstr>
      <vt:lpstr>Odporúčanie pre hodnotenia prínosov po ukončení projektov s príslušným časovým odstupom</vt:lpstr>
      <vt:lpstr>Ďakujeme za pozornosť!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Počítač</dc:creator>
  <cp:lastModifiedBy>konzultant</cp:lastModifiedBy>
  <cp:revision>44</cp:revision>
  <dcterms:created xsi:type="dcterms:W3CDTF">2014-05-26T19:13:10Z</dcterms:created>
  <dcterms:modified xsi:type="dcterms:W3CDTF">2023-11-27T09:47:10Z</dcterms:modified>
</cp:coreProperties>
</file>