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</p:sldMasterIdLst>
  <p:notesMasterIdLst>
    <p:notesMasterId r:id="rId17"/>
  </p:notesMasterIdLst>
  <p:sldIdLst>
    <p:sldId id="261" r:id="rId4"/>
    <p:sldId id="273" r:id="rId5"/>
    <p:sldId id="274" r:id="rId6"/>
    <p:sldId id="275" r:id="rId7"/>
    <p:sldId id="277" r:id="rId8"/>
    <p:sldId id="279" r:id="rId9"/>
    <p:sldId id="278" r:id="rId10"/>
    <p:sldId id="280" r:id="rId11"/>
    <p:sldId id="282" r:id="rId12"/>
    <p:sldId id="281" r:id="rId13"/>
    <p:sldId id="283" r:id="rId14"/>
    <p:sldId id="276" r:id="rId15"/>
    <p:sldId id="259" r:id="rId16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117" d="100"/>
          <a:sy n="117" d="100"/>
        </p:scale>
        <p:origin x="192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D638-F2B8-0042-90A4-28A51DE35DAB}" type="datetimeFigureOut">
              <a:rPr lang="sk-SK" smtClean="0"/>
              <a:t>27.11.2023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70024-B5AD-1B43-9BB4-FB00DE43914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4686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570024-B5AD-1B43-9BB4-FB00DE439145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44749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textu 7"/>
          <p:cNvSpPr>
            <a:spLocks noGrp="1"/>
          </p:cNvSpPr>
          <p:nvPr>
            <p:ph type="body" sz="quarter" idx="13"/>
          </p:nvPr>
        </p:nvSpPr>
        <p:spPr>
          <a:xfrm>
            <a:off x="250825" y="3645024"/>
            <a:ext cx="8642350" cy="8636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sk-SK" dirty="0"/>
              <a:t>Kliknite sem a upravte štýly predlohy textu.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71A97282-3D17-6A96-9950-E3C999ADC76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8A25E-9A54-4948-B77D-26DB944A5DF6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5A5DB5C3-F95D-B35B-1336-CB921C5DC8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1AF50C15-1A4E-8E8A-618A-39C9354CB1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9C0C5-ABD8-5D47-A548-9DE1A1688407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2443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iec +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6206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Zástupný symbol dátumu 3">
            <a:extLst>
              <a:ext uri="{FF2B5EF4-FFF2-40B4-BE49-F238E27FC236}">
                <a16:creationId xmlns:a16="http://schemas.microsoft.com/office/drawing/2014/main" id="{F457C6D4-DDBD-A15B-7F53-0982A3AA9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C74DD-154E-4543-937F-4A2A1ACACC6B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FA075CB3-BA0C-3AAF-B8C3-97577B03E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4DF9AAEE-F764-4EBD-3548-9CC382D85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DD001-08D6-7F40-B46A-FC245C9D9EA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99374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18">
            <a:extLst>
              <a:ext uri="{FF2B5EF4-FFF2-40B4-BE49-F238E27FC236}">
                <a16:creationId xmlns:a16="http://schemas.microsoft.com/office/drawing/2014/main" id="{69EB1760-4C2C-0E9D-152B-9ABFAC49EF8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088" y="2349500"/>
            <a:ext cx="2449512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sk-SK" altLang="sk-SK" sz="180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9" name="Zástupný symbol textu 2"/>
          <p:cNvSpPr>
            <a:spLocks noGrp="1"/>
          </p:cNvSpPr>
          <p:nvPr>
            <p:ph type="body" idx="13"/>
          </p:nvPr>
        </p:nvSpPr>
        <p:spPr>
          <a:xfrm>
            <a:off x="827584" y="2216845"/>
            <a:ext cx="7772400" cy="366042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sem a upravte štýly predlohy textu.</a:t>
            </a:r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CA73C005-7472-7D5F-1B87-B9F8A8E7234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56750D-9F3B-8141-8969-4CBE5996D24D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AFF0D9BE-5AAC-3D9E-9E2C-A16BAE26B5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508F132F-5475-F7C2-28E1-204B7814C1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98DC17-0A18-AC44-A0ED-96C95D121D8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62814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3 fotografie pod sebou +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18">
            <a:extLst>
              <a:ext uri="{FF2B5EF4-FFF2-40B4-BE49-F238E27FC236}">
                <a16:creationId xmlns:a16="http://schemas.microsoft.com/office/drawing/2014/main" id="{E25F2755-566C-9FDE-41FC-24DD5E6A8FC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088" y="2349500"/>
            <a:ext cx="2449512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sk-SK" altLang="sk-SK" sz="180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13" name="Zástupný symbol obrázka 12"/>
          <p:cNvSpPr>
            <a:spLocks noGrp="1"/>
          </p:cNvSpPr>
          <p:nvPr>
            <p:ph type="pic" sz="quarter" idx="13"/>
          </p:nvPr>
        </p:nvSpPr>
        <p:spPr>
          <a:xfrm>
            <a:off x="827088" y="2205038"/>
            <a:ext cx="2160736" cy="1151953"/>
          </a:xfrm>
        </p:spPr>
        <p:txBody>
          <a:bodyPr rtlCol="0">
            <a:normAutofit/>
          </a:bodyPr>
          <a:lstStyle/>
          <a:p>
            <a:pPr lvl="0"/>
            <a:endParaRPr lang="sk-SK" noProof="0" dirty="0"/>
          </a:p>
        </p:txBody>
      </p:sp>
      <p:sp>
        <p:nvSpPr>
          <p:cNvPr id="15" name="Zástupný symbol textu 14"/>
          <p:cNvSpPr>
            <a:spLocks noGrp="1"/>
          </p:cNvSpPr>
          <p:nvPr>
            <p:ph type="body" sz="quarter" idx="14"/>
          </p:nvPr>
        </p:nvSpPr>
        <p:spPr>
          <a:xfrm>
            <a:off x="3132138" y="2205039"/>
            <a:ext cx="5472112" cy="1151953"/>
          </a:xfrm>
        </p:spPr>
        <p:txBody>
          <a:bodyPr/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4"/>
            <a:endParaRPr lang="sk-SK" dirty="0"/>
          </a:p>
        </p:txBody>
      </p:sp>
      <p:sp>
        <p:nvSpPr>
          <p:cNvPr id="18" name="Zástupný symbol obrázka 12"/>
          <p:cNvSpPr>
            <a:spLocks noGrp="1"/>
          </p:cNvSpPr>
          <p:nvPr>
            <p:ph type="pic" sz="quarter" idx="15"/>
          </p:nvPr>
        </p:nvSpPr>
        <p:spPr>
          <a:xfrm>
            <a:off x="827584" y="3429174"/>
            <a:ext cx="2160736" cy="1151953"/>
          </a:xfrm>
        </p:spPr>
        <p:txBody>
          <a:bodyPr rtlCol="0">
            <a:normAutofit/>
          </a:bodyPr>
          <a:lstStyle/>
          <a:p>
            <a:pPr lvl="0"/>
            <a:endParaRPr lang="sk-SK" noProof="0"/>
          </a:p>
        </p:txBody>
      </p:sp>
      <p:sp>
        <p:nvSpPr>
          <p:cNvPr id="19" name="Zástupný symbol textu 14"/>
          <p:cNvSpPr>
            <a:spLocks noGrp="1"/>
          </p:cNvSpPr>
          <p:nvPr>
            <p:ph type="body" sz="quarter" idx="16"/>
          </p:nvPr>
        </p:nvSpPr>
        <p:spPr>
          <a:xfrm>
            <a:off x="3132634" y="3429175"/>
            <a:ext cx="5472112" cy="1151953"/>
          </a:xfrm>
        </p:spPr>
        <p:txBody>
          <a:bodyPr/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4"/>
            <a:endParaRPr lang="sk-SK" dirty="0"/>
          </a:p>
        </p:txBody>
      </p:sp>
      <p:sp>
        <p:nvSpPr>
          <p:cNvPr id="20" name="Zástupný symbol obrázka 12"/>
          <p:cNvSpPr>
            <a:spLocks noGrp="1"/>
          </p:cNvSpPr>
          <p:nvPr>
            <p:ph type="pic" sz="quarter" idx="17"/>
          </p:nvPr>
        </p:nvSpPr>
        <p:spPr>
          <a:xfrm>
            <a:off x="827584" y="4653310"/>
            <a:ext cx="2160736" cy="1151953"/>
          </a:xfrm>
        </p:spPr>
        <p:txBody>
          <a:bodyPr rtlCol="0">
            <a:normAutofit/>
          </a:bodyPr>
          <a:lstStyle/>
          <a:p>
            <a:pPr lvl="0"/>
            <a:endParaRPr lang="sk-SK" noProof="0"/>
          </a:p>
        </p:txBody>
      </p:sp>
      <p:sp>
        <p:nvSpPr>
          <p:cNvPr id="21" name="Zástupný symbol textu 14"/>
          <p:cNvSpPr>
            <a:spLocks noGrp="1"/>
          </p:cNvSpPr>
          <p:nvPr>
            <p:ph type="body" sz="quarter" idx="18"/>
          </p:nvPr>
        </p:nvSpPr>
        <p:spPr>
          <a:xfrm>
            <a:off x="3132634" y="4653311"/>
            <a:ext cx="5472112" cy="1151953"/>
          </a:xfrm>
        </p:spPr>
        <p:txBody>
          <a:bodyPr/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4"/>
            <a:endParaRPr lang="sk-SK" dirty="0"/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6298BB51-FCBD-7878-3A85-0F9A2AA1F82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421BB30-6783-3247-82CF-B6B2C0453F9E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E8CC9F0F-058F-E645-6D84-E743EEB6AB8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39DF8192-BB8C-1BDC-2DF6-05F9F328D0C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22B02D-2375-5849-B312-318868FB6292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36171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3 fotografie vedla seba +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10" name="Zástupný symbol obrázka 9"/>
          <p:cNvSpPr>
            <a:spLocks noGrp="1"/>
          </p:cNvSpPr>
          <p:nvPr>
            <p:ph type="pic" sz="quarter" idx="13"/>
          </p:nvPr>
        </p:nvSpPr>
        <p:spPr>
          <a:xfrm>
            <a:off x="1043112" y="2205038"/>
            <a:ext cx="2305050" cy="1944687"/>
          </a:xfrm>
        </p:spPr>
        <p:txBody>
          <a:bodyPr rtlCol="0"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endParaRPr lang="sk-SK" noProof="0" dirty="0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4"/>
          </p:nvPr>
        </p:nvSpPr>
        <p:spPr>
          <a:xfrm>
            <a:off x="1043112" y="4292600"/>
            <a:ext cx="2305050" cy="1368425"/>
          </a:xfrm>
        </p:spPr>
        <p:txBody>
          <a:bodyPr>
            <a:norm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</a:lstStyle>
          <a:p>
            <a:pPr lvl="0"/>
            <a:r>
              <a:rPr lang="sk-SK" dirty="0"/>
              <a:t>Kliknite sem a</a:t>
            </a:r>
          </a:p>
        </p:txBody>
      </p:sp>
      <p:sp>
        <p:nvSpPr>
          <p:cNvPr id="13" name="Zástupný symbol obrázka 9"/>
          <p:cNvSpPr>
            <a:spLocks noGrp="1"/>
          </p:cNvSpPr>
          <p:nvPr>
            <p:ph type="pic" sz="quarter" idx="15"/>
          </p:nvPr>
        </p:nvSpPr>
        <p:spPr>
          <a:xfrm>
            <a:off x="3491086" y="2204864"/>
            <a:ext cx="2305050" cy="1944687"/>
          </a:xfrm>
        </p:spPr>
        <p:txBody>
          <a:bodyPr rtlCol="0"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endParaRPr lang="sk-SK" noProof="0" dirty="0"/>
          </a:p>
        </p:txBody>
      </p:sp>
      <p:sp>
        <p:nvSpPr>
          <p:cNvPr id="14" name="Zástupný symbol textu 11"/>
          <p:cNvSpPr>
            <a:spLocks noGrp="1"/>
          </p:cNvSpPr>
          <p:nvPr>
            <p:ph type="body" sz="quarter" idx="16"/>
          </p:nvPr>
        </p:nvSpPr>
        <p:spPr>
          <a:xfrm>
            <a:off x="3491086" y="4292426"/>
            <a:ext cx="2305050" cy="1368425"/>
          </a:xfrm>
        </p:spPr>
        <p:txBody>
          <a:bodyPr>
            <a:norm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</a:lstStyle>
          <a:p>
            <a:pPr lvl="0"/>
            <a:r>
              <a:rPr lang="sk-SK" dirty="0"/>
              <a:t>Kliknite sem a</a:t>
            </a:r>
          </a:p>
        </p:txBody>
      </p:sp>
      <p:sp>
        <p:nvSpPr>
          <p:cNvPr id="15" name="Zástupný symbol obrázka 9"/>
          <p:cNvSpPr>
            <a:spLocks noGrp="1"/>
          </p:cNvSpPr>
          <p:nvPr>
            <p:ph type="pic" sz="quarter" idx="17"/>
          </p:nvPr>
        </p:nvSpPr>
        <p:spPr>
          <a:xfrm>
            <a:off x="5939358" y="2204864"/>
            <a:ext cx="2305050" cy="1944687"/>
          </a:xfrm>
        </p:spPr>
        <p:txBody>
          <a:bodyPr rtlCol="0"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endParaRPr lang="sk-SK" noProof="0" dirty="0"/>
          </a:p>
        </p:txBody>
      </p:sp>
      <p:sp>
        <p:nvSpPr>
          <p:cNvPr id="16" name="Zástupný symbol textu 11"/>
          <p:cNvSpPr>
            <a:spLocks noGrp="1"/>
          </p:cNvSpPr>
          <p:nvPr>
            <p:ph type="body" sz="quarter" idx="18"/>
          </p:nvPr>
        </p:nvSpPr>
        <p:spPr>
          <a:xfrm>
            <a:off x="5939358" y="4292426"/>
            <a:ext cx="2305050" cy="1368425"/>
          </a:xfrm>
        </p:spPr>
        <p:txBody>
          <a:bodyPr>
            <a:norm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</a:lstStyle>
          <a:p>
            <a:pPr lvl="0"/>
            <a:r>
              <a:rPr lang="sk-SK" dirty="0"/>
              <a:t>Kliknite sem a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9C567A62-0265-AAA8-1605-18ACFCCBF4C3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39E11-423E-4345-84A1-3891F0978B03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FA4C6B93-1618-063A-FCA1-96B015003BE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198A9802-E33C-DA20-87BE-2B3D77986B8B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7D5DF-EA56-A84C-B1A1-59788857FF42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2160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27584" y="2060848"/>
            <a:ext cx="8229600" cy="4093915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8" name="Podnadpis 2"/>
          <p:cNvSpPr>
            <a:spLocks noGrp="1"/>
          </p:cNvSpPr>
          <p:nvPr>
            <p:ph type="subTitle" idx="13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FDD31280-6138-663E-7F48-A2AB6AF3E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AF619-DF31-B442-A76F-994C1196A447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1ED16D72-D7EF-C44B-BA58-D0CDF1F96B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E7B85F3F-DDFC-DC76-F56B-FAFB09CBEF0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66B24-5660-5F42-B88D-E334CB39CE41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1962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27584" y="2215405"/>
            <a:ext cx="3816424" cy="37338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8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9" name="Podnadpis 2"/>
          <p:cNvSpPr>
            <a:spLocks noGrp="1"/>
          </p:cNvSpPr>
          <p:nvPr>
            <p:ph type="subTitle" idx="13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10" name="Zástupný symbol obsahu 2"/>
          <p:cNvSpPr>
            <a:spLocks noGrp="1"/>
          </p:cNvSpPr>
          <p:nvPr>
            <p:ph sz="half" idx="14"/>
          </p:nvPr>
        </p:nvSpPr>
        <p:spPr>
          <a:xfrm>
            <a:off x="4860032" y="2215405"/>
            <a:ext cx="3744416" cy="37338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952E6ED5-46E2-D01B-811E-F2352EA37C7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CE008-39D1-9C4E-8483-38C041357933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B99F4893-5311-7257-EDA2-1B4546F044A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67BDF1E3-0B91-90F1-17A1-6877C83D584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50FC6-512A-DD4E-855C-9BF3AE8963C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5304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1B1B08-47AC-BFD9-7D69-F7EFE7F5ECCC}"/>
              </a:ext>
            </a:extLst>
          </p:cNvPr>
          <p:cNvSpPr txBox="1">
            <a:spLocks/>
          </p:cNvSpPr>
          <p:nvPr userDrawn="1"/>
        </p:nvSpPr>
        <p:spPr>
          <a:xfrm>
            <a:off x="827088" y="908050"/>
            <a:ext cx="7772400" cy="576263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sk-SK" altLang="sk-SK" b="1">
                <a:solidFill>
                  <a:srgbClr val="595959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Kliknite sem a upravte štýl predlohy nadpisov.</a:t>
            </a:r>
          </a:p>
        </p:txBody>
      </p:sp>
      <p:sp>
        <p:nvSpPr>
          <p:cNvPr id="3" name="Zástupný symbol dátumu 2">
            <a:extLst>
              <a:ext uri="{FF2B5EF4-FFF2-40B4-BE49-F238E27FC236}">
                <a16:creationId xmlns:a16="http://schemas.microsoft.com/office/drawing/2014/main" id="{4609D0BB-B70C-55A1-757A-A3E1E564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BAD82C-5D5E-444D-8A19-9BC371A4AED8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4" name="Zástupný symbol päty 3">
            <a:extLst>
              <a:ext uri="{FF2B5EF4-FFF2-40B4-BE49-F238E27FC236}">
                <a16:creationId xmlns:a16="http://schemas.microsoft.com/office/drawing/2014/main" id="{C2B0B969-3770-2C06-9CC6-C3AADFF02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>
            <a:extLst>
              <a:ext uri="{FF2B5EF4-FFF2-40B4-BE49-F238E27FC236}">
                <a16:creationId xmlns:a16="http://schemas.microsoft.com/office/drawing/2014/main" id="{83B596D4-CFC3-ED1F-908F-0AE3C8427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D07D485-C6BA-7E4C-96E4-11D942B4192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8928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F7ED07B3-6452-A702-9A95-382724500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9BC35-73B2-D74B-A8C9-F79CEF123706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CBE9BBFF-9712-2250-7D7B-BE129C541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B5CA0006-AAAC-7086-0A66-1C48FE328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670CE-DF42-6C43-B40F-5787232D1CE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6774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797152"/>
            <a:ext cx="864096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51520" y="898376"/>
            <a:ext cx="8640960" cy="389877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51520" y="5360442"/>
            <a:ext cx="8640960" cy="58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dirty="0"/>
              <a:t>Kliknite sem a upravte štýly predlohy textu.</a:t>
            </a:r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A6BB0FC9-AF14-8CD2-F758-F5105D52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FBA9A-F053-6F4C-AA2E-89E7DC9C1031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98BAADAE-94F6-E04C-37D5-E9CB2AFB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5CC60A8C-2DCE-ED54-CAFE-4DAD73A89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9D723-12F3-7147-B961-B7A1A645C01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897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8.png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FA154F2F-4D3E-0C83-1BF3-460DEDCFFC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AB97F4D-D369-8A41-B724-BB83575ABC69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5FC05491-7C48-F6A8-6BB1-40CB790508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3ADC09CE-E0CC-FE6A-C953-0AFAC306CB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2BCD595-2729-0849-96C8-5A26B6F40ED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pic>
        <p:nvPicPr>
          <p:cNvPr id="1029" name="Obrázok 6" descr="logo-white.png">
            <a:extLst>
              <a:ext uri="{FF2B5EF4-FFF2-40B4-BE49-F238E27FC236}">
                <a16:creationId xmlns:a16="http://schemas.microsoft.com/office/drawing/2014/main" id="{60EBD0BE-D486-F3C5-8BE6-8C8EC3DD03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30488"/>
            <a:ext cx="367347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textu 2">
            <a:extLst>
              <a:ext uri="{FF2B5EF4-FFF2-40B4-BE49-F238E27FC236}">
                <a16:creationId xmlns:a16="http://schemas.microsoft.com/office/drawing/2014/main" id="{C2FEA070-A039-EFEC-8E32-36A663FDB8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35013" y="1484313"/>
            <a:ext cx="8229600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/>
              <a:t>Kliknite sem a upravte štýly predlohy textu.</a:t>
            </a:r>
          </a:p>
          <a:p>
            <a:pPr lvl="1"/>
            <a:r>
              <a:rPr lang="sk-SK" altLang="sk-SK"/>
              <a:t>Druhá úroveň</a:t>
            </a:r>
          </a:p>
          <a:p>
            <a:pPr lvl="2"/>
            <a:r>
              <a:rPr lang="sk-SK" altLang="sk-SK"/>
              <a:t>Tretia úroveň</a:t>
            </a:r>
          </a:p>
          <a:p>
            <a:pPr lvl="3"/>
            <a:r>
              <a:rPr lang="sk-SK" altLang="sk-SK"/>
              <a:t>Štvrtá úroveň</a:t>
            </a:r>
          </a:p>
          <a:p>
            <a:pPr lvl="4"/>
            <a:r>
              <a:rPr lang="sk-SK" altLang="sk-SK"/>
              <a:t>Piata úroveň</a:t>
            </a:r>
          </a:p>
        </p:txBody>
      </p:sp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019D71E2-F832-AC4F-3D99-32EB151668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A630D5-126F-7545-8472-E27AA60F34C1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3D5641B2-A870-F1F4-9B7C-A939240DCE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6F509073-4845-7097-09E1-69C9A3A71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E9062FE-5011-6542-9C54-9267FEAAA15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pic>
        <p:nvPicPr>
          <p:cNvPr id="3078" name="Obrázok 6" descr="top.png">
            <a:extLst>
              <a:ext uri="{FF2B5EF4-FFF2-40B4-BE49-F238E27FC236}">
                <a16:creationId xmlns:a16="http://schemas.microsoft.com/office/drawing/2014/main" id="{2D384909-7310-BC82-5E39-299FA0518BE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ĺžnik 7">
            <a:extLst>
              <a:ext uri="{FF2B5EF4-FFF2-40B4-BE49-F238E27FC236}">
                <a16:creationId xmlns:a16="http://schemas.microsoft.com/office/drawing/2014/main" id="{3C8DC2EA-CD79-D7DB-5E9F-E9DFA214D896}"/>
              </a:ext>
            </a:extLst>
          </p:cNvPr>
          <p:cNvSpPr/>
          <p:nvPr userDrawn="1"/>
        </p:nvSpPr>
        <p:spPr>
          <a:xfrm>
            <a:off x="0" y="6021388"/>
            <a:ext cx="9144000" cy="836612"/>
          </a:xfrm>
          <a:prstGeom prst="rect">
            <a:avLst/>
          </a:prstGeom>
          <a:solidFill>
            <a:srgbClr val="AFD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k-SK"/>
          </a:p>
        </p:txBody>
      </p:sp>
      <p:pic>
        <p:nvPicPr>
          <p:cNvPr id="3080" name="Obrázok 8" descr="adresa.png">
            <a:extLst>
              <a:ext uri="{FF2B5EF4-FFF2-40B4-BE49-F238E27FC236}">
                <a16:creationId xmlns:a16="http://schemas.microsoft.com/office/drawing/2014/main" id="{BFA71B73-DA99-9717-F490-EDD7EB612E3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0928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Obrázok 9" descr="email.png">
            <a:extLst>
              <a:ext uri="{FF2B5EF4-FFF2-40B4-BE49-F238E27FC236}">
                <a16:creationId xmlns:a16="http://schemas.microsoft.com/office/drawing/2014/main" id="{3A847F8F-B252-DA36-6BBF-3560683C9CC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60928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Obrázok 10" descr="gps.png">
            <a:extLst>
              <a:ext uri="{FF2B5EF4-FFF2-40B4-BE49-F238E27FC236}">
                <a16:creationId xmlns:a16="http://schemas.microsoft.com/office/drawing/2014/main" id="{2667F0E8-0A8B-E915-2273-65AABCEE7E6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60928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Obrázok 11" descr="mobil.png">
            <a:extLst>
              <a:ext uri="{FF2B5EF4-FFF2-40B4-BE49-F238E27FC236}">
                <a16:creationId xmlns:a16="http://schemas.microsoft.com/office/drawing/2014/main" id="{410F4C3C-80DA-5AC8-E4BC-FBAA883D462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0928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Obrázok 12" descr="web.png">
            <a:extLst>
              <a:ext uri="{FF2B5EF4-FFF2-40B4-BE49-F238E27FC236}">
                <a16:creationId xmlns:a16="http://schemas.microsoft.com/office/drawing/2014/main" id="{E5F42B7F-9385-702B-65D5-B3444DCADC6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60928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BlokTextu 13">
            <a:extLst>
              <a:ext uri="{FF2B5EF4-FFF2-40B4-BE49-F238E27FC236}">
                <a16:creationId xmlns:a16="http://schemas.microsoft.com/office/drawing/2014/main" id="{475F4B9A-BA2C-FEB9-A8B4-D1B4CB79413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55650" y="6092825"/>
            <a:ext cx="1223963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Visions, s.r.o. </a:t>
            </a:r>
          </a:p>
          <a:p>
            <a:pPr eaLnBrk="1" hangingPunct="1">
              <a:defRPr/>
            </a:pPr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J. Bottu 2 </a:t>
            </a:r>
          </a:p>
          <a:p>
            <a:pPr eaLnBrk="1" hangingPunct="1">
              <a:defRPr/>
            </a:pPr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917 01 Trnava</a:t>
            </a:r>
          </a:p>
          <a:p>
            <a:pPr eaLnBrk="1" hangingPunct="1">
              <a:defRPr/>
            </a:pPr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Slovakia</a:t>
            </a:r>
          </a:p>
        </p:txBody>
      </p:sp>
      <p:sp>
        <p:nvSpPr>
          <p:cNvPr id="3086" name="BlokTextu 14">
            <a:extLst>
              <a:ext uri="{FF2B5EF4-FFF2-40B4-BE49-F238E27FC236}">
                <a16:creationId xmlns:a16="http://schemas.microsoft.com/office/drawing/2014/main" id="{2726A99E-3660-030B-2A79-BF039B4BC34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39975" y="6092825"/>
            <a:ext cx="1223963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N: 17 562 3215</a:t>
            </a:r>
          </a:p>
          <a:p>
            <a:pPr eaLnBrk="1" hangingPunct="1">
              <a:defRPr/>
            </a:pPr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S: 32 586 6541</a:t>
            </a:r>
          </a:p>
        </p:txBody>
      </p:sp>
      <p:sp>
        <p:nvSpPr>
          <p:cNvPr id="3087" name="BlokTextu 15">
            <a:extLst>
              <a:ext uri="{FF2B5EF4-FFF2-40B4-BE49-F238E27FC236}">
                <a16:creationId xmlns:a16="http://schemas.microsoft.com/office/drawing/2014/main" id="{3947FA34-CE3A-8C3B-1142-76328A647C9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24300" y="6092825"/>
            <a:ext cx="1368425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+421 918 600 969</a:t>
            </a:r>
          </a:p>
        </p:txBody>
      </p:sp>
      <p:sp>
        <p:nvSpPr>
          <p:cNvPr id="3088" name="BlokTextu 16">
            <a:extLst>
              <a:ext uri="{FF2B5EF4-FFF2-40B4-BE49-F238E27FC236}">
                <a16:creationId xmlns:a16="http://schemas.microsoft.com/office/drawing/2014/main" id="{566A31A4-C2F0-0A65-127E-40C73407B22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51500" y="6092825"/>
            <a:ext cx="1584325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mikuscak@visions.cc</a:t>
            </a:r>
          </a:p>
        </p:txBody>
      </p:sp>
      <p:sp>
        <p:nvSpPr>
          <p:cNvPr id="3089" name="BlokTextu 17">
            <a:extLst>
              <a:ext uri="{FF2B5EF4-FFF2-40B4-BE49-F238E27FC236}">
                <a16:creationId xmlns:a16="http://schemas.microsoft.com/office/drawing/2014/main" id="{B609E8E1-E76A-A736-9AC8-B34594AA67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7625" y="6092825"/>
            <a:ext cx="1584325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www.visions.cc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03" r:id="rId3"/>
    <p:sldLayoutId id="2147483704" r:id="rId4"/>
    <p:sldLayoutId id="2147483705" r:id="rId5"/>
    <p:sldLayoutId id="2147483711" r:id="rId6"/>
    <p:sldLayoutId id="2147483706" r:id="rId7"/>
    <p:sldLayoutId id="2147483707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595959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EE71E58C-0F17-9A02-7CA1-0565F912B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58E25B1-D289-6A41-96D2-C502B82B8B14}" type="datetimeFigureOut">
              <a:rPr lang="sk-SK" altLang="sk-SK"/>
              <a:pPr>
                <a:defRPr/>
              </a:pPr>
              <a:t>27.11.2023</a:t>
            </a:fld>
            <a:endParaRPr lang="sk-SK" alt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27BE7F88-12DF-C5ED-FFC8-0145D66E0B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D3D6F719-CB44-55BD-D146-BC6235A71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AAC6900-E0B5-9446-9325-981934C60971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pic>
        <p:nvPicPr>
          <p:cNvPr id="12293" name="Obrázok 6" descr="logo-white.png">
            <a:extLst>
              <a:ext uri="{FF2B5EF4-FFF2-40B4-BE49-F238E27FC236}">
                <a16:creationId xmlns:a16="http://schemas.microsoft.com/office/drawing/2014/main" id="{25F9DC66-ACFC-3626-C92F-347222A6BB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457825"/>
            <a:ext cx="229711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raportal.sk/eraportal/era-statistiky/slovensko-v-programoch-horizont/" TargetMode="External"/><Relationship Id="rId13" Type="http://schemas.openxmlformats.org/officeDocument/2006/relationships/hyperlink" Target="https://eraportal.sk/eraportal/vyskum-sars-cov-2-a-inych-patogenov/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eraportal.sk/horizont-europa/" TargetMode="External"/><Relationship Id="rId12" Type="http://schemas.openxmlformats.org/officeDocument/2006/relationships/hyperlink" Target="https://eraportal.sk/eraportal/otvoreny-pristup-eosc/europsky-cloud-pre-otvorenu-vedu-eosc/#tabs_desc_24063_3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raportal.sk/" TargetMode="External"/><Relationship Id="rId11" Type="http://schemas.openxmlformats.org/officeDocument/2006/relationships/hyperlink" Target="https://eraportal.sk/mentoringova-schema-sk4era/#tabs_desc_67222_3" TargetMode="External"/><Relationship Id="rId5" Type="http://schemas.openxmlformats.org/officeDocument/2006/relationships/image" Target="../media/image13.jpeg"/><Relationship Id="rId10" Type="http://schemas.openxmlformats.org/officeDocument/2006/relationships/hyperlink" Target="https://eraportal.sk/eraportal/rodova-rovnost/" TargetMode="External"/><Relationship Id="rId4" Type="http://schemas.openxmlformats.org/officeDocument/2006/relationships/image" Target="../media/image12.jpeg"/><Relationship Id="rId9" Type="http://schemas.openxmlformats.org/officeDocument/2006/relationships/hyperlink" Target="https://eraportal.sk/mentoringova-schema-sk4era/#tabs_desc_67222_2" TargetMode="External"/><Relationship Id="rId14" Type="http://schemas.openxmlformats.org/officeDocument/2006/relationships/hyperlink" Target="https://eraportal.sk/eraportal/etika-vo-vyskume/#tabs_desc_1617_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textu 1">
            <a:extLst>
              <a:ext uri="{FF2B5EF4-FFF2-40B4-BE49-F238E27FC236}">
                <a16:creationId xmlns:a16="http://schemas.microsoft.com/office/drawing/2014/main" id="{E71D0765-2745-D2CF-9A42-1388532DE6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auto">
          <a:xfrm>
            <a:off x="323528" y="2852738"/>
            <a:ext cx="8496944" cy="2736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sz="3600" b="1" dirty="0">
                <a:ea typeface="MS PGothic" panose="020B0600070205080204" pitchFamily="34" charset="-128"/>
              </a:rPr>
              <a:t>Hodnotenie príspevku OP II k rozvoju medzinárodnej VaV spolupráce slovenských inštitúcií</a:t>
            </a:r>
          </a:p>
          <a:p>
            <a:pPr eaLnBrk="1" hangingPunct="1"/>
            <a:endParaRPr lang="sk-SK" altLang="sk-SK" sz="2200" b="1" dirty="0">
              <a:ea typeface="MS PGothic" panose="020B0600070205080204" pitchFamily="34" charset="-128"/>
            </a:endParaRPr>
          </a:p>
          <a:p>
            <a:pPr eaLnBrk="1" hangingPunct="1"/>
            <a:r>
              <a:rPr lang="sk-SK" altLang="sk-SK" sz="2200" b="1" dirty="0">
                <a:ea typeface="MS PGothic" panose="020B0600070205080204" pitchFamily="34" charset="-128"/>
              </a:rPr>
              <a:t>Prezentácia pre Pracovnú skupinu </a:t>
            </a:r>
            <a:r>
              <a:rPr lang="nl-NL" altLang="sk-SK" sz="2200" b="1" dirty="0">
                <a:ea typeface="MS PGothic" panose="020B0600070205080204" pitchFamily="34" charset="-128"/>
              </a:rPr>
              <a:t>pre </a:t>
            </a:r>
            <a:r>
              <a:rPr lang="nl-NL" altLang="sk-SK" sz="2200" b="1" dirty="0" err="1">
                <a:ea typeface="MS PGothic" panose="020B0600070205080204" pitchFamily="34" charset="-128"/>
              </a:rPr>
              <a:t>hodnotenie</a:t>
            </a:r>
            <a:r>
              <a:rPr lang="nl-NL" altLang="sk-SK" sz="2200" b="1" dirty="0">
                <a:ea typeface="MS PGothic" panose="020B0600070205080204" pitchFamily="34" charset="-128"/>
              </a:rPr>
              <a:t> OP II, </a:t>
            </a:r>
            <a:r>
              <a:rPr lang="nl-NL" altLang="sk-SK" sz="2200" b="1" dirty="0" err="1">
                <a:ea typeface="MS PGothic" panose="020B0600070205080204" pitchFamily="34" charset="-128"/>
              </a:rPr>
              <a:t>časť</a:t>
            </a:r>
            <a:r>
              <a:rPr lang="nl-NL" altLang="sk-SK" sz="2200" b="1" dirty="0">
                <a:ea typeface="MS PGothic" panose="020B0600070205080204" pitchFamily="34" charset="-128"/>
              </a:rPr>
              <a:t> </a:t>
            </a:r>
            <a:r>
              <a:rPr lang="nl-NL" altLang="sk-SK" sz="2200" b="1" dirty="0" err="1">
                <a:ea typeface="MS PGothic" panose="020B0600070205080204" pitchFamily="34" charset="-128"/>
              </a:rPr>
              <a:t>VaI</a:t>
            </a:r>
            <a:r>
              <a:rPr lang="nl-NL" altLang="sk-SK" sz="2200" b="1" dirty="0">
                <a:ea typeface="MS PGothic" panose="020B0600070205080204" pitchFamily="34" charset="-128"/>
              </a:rPr>
              <a:t>, </a:t>
            </a:r>
            <a:r>
              <a:rPr lang="sk-SK" altLang="sk-SK" sz="2200" b="1" dirty="0">
                <a:ea typeface="MS PGothic" panose="020B0600070205080204" pitchFamily="34" charset="-128"/>
              </a:rPr>
              <a:t>Bratislava, 28.11.2023</a:t>
            </a:r>
            <a:endParaRPr lang="en-US" altLang="sk-SK" sz="2200" b="1" dirty="0">
              <a:ea typeface="MS PGothic" panose="020B0600070205080204" pitchFamily="34" charset="-128"/>
            </a:endParaRPr>
          </a:p>
        </p:txBody>
      </p:sp>
      <p:sp>
        <p:nvSpPr>
          <p:cNvPr id="14339" name="BlokTextu 3">
            <a:extLst>
              <a:ext uri="{FF2B5EF4-FFF2-40B4-BE49-F238E27FC236}">
                <a16:creationId xmlns:a16="http://schemas.microsoft.com/office/drawing/2014/main" id="{1CEFDBFF-4BE3-4E28-E21F-3BD112D1B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41475"/>
            <a:ext cx="9144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sk-SK" altLang="sk-SK" sz="22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Operačného programu Integrovaná infraštruktúra, </a:t>
            </a:r>
          </a:p>
          <a:p>
            <a:pPr algn="ctr" eaLnBrk="1" hangingPunct="1"/>
            <a:r>
              <a:rPr lang="sk-SK" altLang="sk-SK" sz="22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časť výskum a inovácie v gescii MŠVVaŠ SR </a:t>
            </a:r>
          </a:p>
        </p:txBody>
      </p:sp>
      <p:sp>
        <p:nvSpPr>
          <p:cNvPr id="7" name="Zástupný symbol textu 1">
            <a:extLst>
              <a:ext uri="{FF2B5EF4-FFF2-40B4-BE49-F238E27FC236}">
                <a16:creationId xmlns:a16="http://schemas.microsoft.com/office/drawing/2014/main" id="{4ACE4FED-B6AA-ACE9-D542-876CED1CFF38}"/>
              </a:ext>
            </a:extLst>
          </p:cNvPr>
          <p:cNvSpPr txBox="1">
            <a:spLocks/>
          </p:cNvSpPr>
          <p:nvPr/>
        </p:nvSpPr>
        <p:spPr bwMode="auto">
          <a:xfrm>
            <a:off x="0" y="5805263"/>
            <a:ext cx="9144000" cy="2448149"/>
          </a:xfrm>
          <a:prstGeom prst="rect">
            <a:avLst/>
          </a:prstGeom>
          <a:noFill/>
        </p:spPr>
        <p:txBody>
          <a:bodyPr/>
          <a:lstStyle>
            <a:lvl1pPr marL="342900" indent="-34290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sk-SK" altLang="sk-SK" b="1" dirty="0">
              <a:ea typeface="MS PGothic" panose="020B0600070205080204" pitchFamily="34" charset="-128"/>
            </a:endParaRPr>
          </a:p>
          <a:p>
            <a:pPr marL="357188" indent="0" algn="l" eaLnBrk="1" hangingPunct="1">
              <a:defRPr/>
            </a:pPr>
            <a:r>
              <a:rPr lang="sk-SK" altLang="sk-SK" sz="1600" b="1" dirty="0" err="1">
                <a:ea typeface="MS PGothic" panose="020B0600070205080204" pitchFamily="34" charset="-128"/>
              </a:rPr>
              <a:t>Visions</a:t>
            </a:r>
            <a:r>
              <a:rPr lang="sk-SK" altLang="sk-SK" sz="1600" b="1" dirty="0">
                <a:ea typeface="MS PGothic" panose="020B0600070205080204" pitchFamily="34" charset="-128"/>
              </a:rPr>
              <a:t> </a:t>
            </a:r>
            <a:r>
              <a:rPr lang="sk-SK" altLang="sk-SK" sz="1600" b="1" dirty="0" err="1">
                <a:ea typeface="MS PGothic" panose="020B0600070205080204" pitchFamily="34" charset="-128"/>
              </a:rPr>
              <a:t>Consulting</a:t>
            </a:r>
            <a:r>
              <a:rPr lang="sk-SK" altLang="sk-SK" sz="1600" b="1" dirty="0">
                <a:ea typeface="MS PGothic" panose="020B0600070205080204" pitchFamily="34" charset="-128"/>
              </a:rPr>
              <a:t>, </a:t>
            </a:r>
            <a:r>
              <a:rPr lang="sk-SK" altLang="sk-SK" sz="1600" b="1" dirty="0" err="1">
                <a:ea typeface="MS PGothic" panose="020B0600070205080204" pitchFamily="34" charset="-128"/>
              </a:rPr>
              <a:t>s.r.o</a:t>
            </a:r>
            <a:r>
              <a:rPr lang="sk-SK" altLang="sk-SK" sz="1600" b="1" dirty="0">
                <a:ea typeface="MS PGothic" panose="020B0600070205080204" pitchFamily="34" charset="-128"/>
              </a:rPr>
              <a:t>.	</a:t>
            </a:r>
          </a:p>
          <a:p>
            <a:pPr marL="357188" indent="0" algn="l" eaLnBrk="1" hangingPunct="1">
              <a:defRPr/>
            </a:pPr>
            <a:r>
              <a:rPr lang="sk-SK" altLang="sk-SK" sz="1600" b="1" dirty="0">
                <a:ea typeface="MS PGothic" panose="020B0600070205080204" pitchFamily="34" charset="-128"/>
              </a:rPr>
              <a:t>Hodnotenie realizované na základe zmluvy o dielo </a:t>
            </a:r>
            <a:r>
              <a:rPr lang="sk-SK" sz="1600" b="1" dirty="0">
                <a:ea typeface="MS PGothic" panose="020B0600070205080204" pitchFamily="34" charset="-128"/>
              </a:rPr>
              <a:t>č. 0513/2023 z 24.08.2023 </a:t>
            </a:r>
            <a:endParaRPr lang="en-US" altLang="sk-SK" sz="1600" b="1" dirty="0">
              <a:ea typeface="MS PGothic" panose="020B0600070205080204" pitchFamily="34" charset="-128"/>
            </a:endParaRPr>
          </a:p>
        </p:txBody>
      </p:sp>
      <p:grpSp>
        <p:nvGrpSpPr>
          <p:cNvPr id="14341" name="Skupina 8">
            <a:extLst>
              <a:ext uri="{FF2B5EF4-FFF2-40B4-BE49-F238E27FC236}">
                <a16:creationId xmlns:a16="http://schemas.microsoft.com/office/drawing/2014/main" id="{769F2F42-7EE5-CE70-FD23-699DECBBA26A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60350"/>
            <a:ext cx="7226300" cy="865188"/>
            <a:chOff x="958355" y="260648"/>
            <a:chExt cx="7227289" cy="864096"/>
          </a:xfrm>
        </p:grpSpPr>
        <p:pic>
          <p:nvPicPr>
            <p:cNvPr id="14342" name="Obrázok 1">
              <a:extLst>
                <a:ext uri="{FF2B5EF4-FFF2-40B4-BE49-F238E27FC236}">
                  <a16:creationId xmlns:a16="http://schemas.microsoft.com/office/drawing/2014/main" id="{92612CB1-4043-6157-89D8-646D0DF1AD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8355" y="260648"/>
              <a:ext cx="7227289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3" name="Obrázok 7">
              <a:extLst>
                <a:ext uri="{FF2B5EF4-FFF2-40B4-BE49-F238E27FC236}">
                  <a16:creationId xmlns:a16="http://schemas.microsoft.com/office/drawing/2014/main" id="{97643B8E-BA41-86DA-7788-849E9F24F4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5705396" y="264839"/>
              <a:ext cx="2480248" cy="859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Obrázok 1">
            <a:extLst>
              <a:ext uri="{FF2B5EF4-FFF2-40B4-BE49-F238E27FC236}">
                <a16:creationId xmlns:a16="http://schemas.microsoft.com/office/drawing/2014/main" id="{3DC428C9-4F8A-C4A6-6246-C8BE11250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Obrázok 2">
            <a:extLst>
              <a:ext uri="{FF2B5EF4-FFF2-40B4-BE49-F238E27FC236}">
                <a16:creationId xmlns:a16="http://schemas.microsoft.com/office/drawing/2014/main" id="{092D6B41-6A71-A2B6-2D12-0930BFE7D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BlokTextu 13">
            <a:extLst>
              <a:ext uri="{FF2B5EF4-FFF2-40B4-BE49-F238E27FC236}">
                <a16:creationId xmlns:a16="http://schemas.microsoft.com/office/drawing/2014/main" id="{FE746245-B10C-5866-3E29-DCD99AAC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532" name="Skupina 10">
            <a:extLst>
              <a:ext uri="{FF2B5EF4-FFF2-40B4-BE49-F238E27FC236}">
                <a16:creationId xmlns:a16="http://schemas.microsoft.com/office/drawing/2014/main" id="{B7F6CA41-8AB5-6E07-EC4F-0FC0CF6E2A01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2536" name="Obrázok 7">
              <a:extLst>
                <a:ext uri="{FF2B5EF4-FFF2-40B4-BE49-F238E27FC236}">
                  <a16:creationId xmlns:a16="http://schemas.microsoft.com/office/drawing/2014/main" id="{373B0A30-F50A-5BB6-7B65-6D159786E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Obrázok 8">
              <a:extLst>
                <a:ext uri="{FF2B5EF4-FFF2-40B4-BE49-F238E27FC236}">
                  <a16:creationId xmlns:a16="http://schemas.microsoft.com/office/drawing/2014/main" id="{50A33362-85A5-1915-1B04-36DADD4C6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3" name="Nadpis 1">
            <a:extLst>
              <a:ext uri="{FF2B5EF4-FFF2-40B4-BE49-F238E27FC236}">
                <a16:creationId xmlns:a16="http://schemas.microsoft.com/office/drawing/2014/main" id="{3266A23D-0C6C-A0EB-332D-E71EE519E261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2584" y="836513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Účasť SR v programoch Horizont – štatistické zhodnotenie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448B64DE-A077-827E-2DC1-FD142D24729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2" y="1772816"/>
            <a:ext cx="8497887" cy="4608512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sk-SK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Celkový výsledok v rámci H2020: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 rámci 692 účastí SR v projektoch H2020 sme získali 138,9 miliónov EUR príspevok EÚ. </a:t>
            </a:r>
          </a:p>
          <a:p>
            <a:pPr>
              <a:spcAft>
                <a:spcPts val="600"/>
              </a:spcAft>
            </a:pPr>
            <a:r>
              <a:rPr lang="sk-SK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Priebežný výsledok v rámci HE: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 23.10.2023 bolo za SR podaných 914 oprávnených projektových návrhov a 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zazmluvnených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bolo 175 projektov (233 projektových účastí) v hodnote 49,87 mil. EUR. Úspešnosť bola na úrovni 22,14%. Slovenský koordinátor bol iba v 20 projektoch. </a:t>
            </a:r>
          </a:p>
          <a:p>
            <a:pPr algn="just">
              <a:spcAft>
                <a:spcPts val="600"/>
              </a:spcAft>
            </a:pPr>
            <a:r>
              <a:rPr lang="sk-SK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Tematická koncentrácia úspešných projektových návrhov so slovenskou účasťou v H2020 a HE: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potraviny, </a:t>
            </a:r>
            <a:r>
              <a:rPr lang="sk-SK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bioekonomika</a:t>
            </a: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a prírodné zdroje,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klimatické zmeny, energetika a mobilita,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Marie</a:t>
            </a: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</a:t>
            </a:r>
            <a:r>
              <a:rPr lang="sk-SK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Sklodowska</a:t>
            </a: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Curie </a:t>
            </a:r>
            <a:r>
              <a:rPr lang="sk-SK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Actions</a:t>
            </a: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,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IKT, priemysel a vesmír,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zdravie,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kultúra, kreativita a inkluzívna spoločnosť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Geografická dimenzia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spolupráce v medzinárodných projektoch H2020 podľa počtu väzieb: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Nemecko (1 401), Taliansko (1 319), Francúzsko (1 287), Španielsko (1 222), Holandsko (709), Belgicko (675), Veľká Británia (653) a Rakúsko (596). 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</a:t>
            </a: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krajín V4 má SR najintenzívnejšiu spoluprácu s Českom (480), Poľskom (447).</a:t>
            </a:r>
            <a:endParaRPr lang="sk-SK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2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Obrázok 1">
            <a:extLst>
              <a:ext uri="{FF2B5EF4-FFF2-40B4-BE49-F238E27FC236}">
                <a16:creationId xmlns:a16="http://schemas.microsoft.com/office/drawing/2014/main" id="{3DC428C9-4F8A-C4A6-6246-C8BE11250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Obrázok 2">
            <a:extLst>
              <a:ext uri="{FF2B5EF4-FFF2-40B4-BE49-F238E27FC236}">
                <a16:creationId xmlns:a16="http://schemas.microsoft.com/office/drawing/2014/main" id="{092D6B41-6A71-A2B6-2D12-0930BFE7D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BlokTextu 13">
            <a:extLst>
              <a:ext uri="{FF2B5EF4-FFF2-40B4-BE49-F238E27FC236}">
                <a16:creationId xmlns:a16="http://schemas.microsoft.com/office/drawing/2014/main" id="{FE746245-B10C-5866-3E29-DCD99AAC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532" name="Skupina 10">
            <a:extLst>
              <a:ext uri="{FF2B5EF4-FFF2-40B4-BE49-F238E27FC236}">
                <a16:creationId xmlns:a16="http://schemas.microsoft.com/office/drawing/2014/main" id="{B7F6CA41-8AB5-6E07-EC4F-0FC0CF6E2A01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2536" name="Obrázok 7">
              <a:extLst>
                <a:ext uri="{FF2B5EF4-FFF2-40B4-BE49-F238E27FC236}">
                  <a16:creationId xmlns:a16="http://schemas.microsoft.com/office/drawing/2014/main" id="{373B0A30-F50A-5BB6-7B65-6D159786E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Obrázok 8">
              <a:extLst>
                <a:ext uri="{FF2B5EF4-FFF2-40B4-BE49-F238E27FC236}">
                  <a16:creationId xmlns:a16="http://schemas.microsoft.com/office/drawing/2014/main" id="{50A33362-85A5-1915-1B04-36DADD4C6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3" name="Nadpis 1">
            <a:extLst>
              <a:ext uri="{FF2B5EF4-FFF2-40B4-BE49-F238E27FC236}">
                <a16:creationId xmlns:a16="http://schemas.microsoft.com/office/drawing/2014/main" id="{3266A23D-0C6C-A0EB-332D-E71EE519E261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2584" y="836513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Účasť SR v programoch Horizont – vecné zhodnotenie a odporúčania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448B64DE-A077-827E-2DC1-FD142D24729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2" y="1628800"/>
            <a:ext cx="8497887" cy="4896544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300"/>
              </a:spcAft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Základné zistenia: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Nízky počet podaných projektových návrhov slovenskými organizáciami. 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Projektov sa zúčastňuje obmedzený počet výskumníkov a výskumných tímov. 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Nižšia účasť slovenských výskumných organizácií v projektových návrhoch (18,4 % SK, priemer za HE 23,3 %), 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Vyššia účasť v podporených projektoch a projektoch zameraných na spoluprácu (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coordination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and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support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actions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- CSA) ako vo výskumných projektoch. 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Nízka účasť v projektoch špičkového výskumu podporených ERC. 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Nízky podiel koordinátorov výskumných projektov a v prípade úspešného členstva v konzorciu slovenským subjektom často prislúchajú menšie úlohy s nižším rozpočtom</a:t>
            </a:r>
          </a:p>
          <a:p>
            <a:pPr algn="just">
              <a:spcAft>
                <a:spcPts val="300"/>
              </a:spcAft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Systémové odporúčanie:</a:t>
            </a:r>
          </a:p>
          <a:p>
            <a:pPr algn="just">
              <a:spcAft>
                <a:spcPts val="300"/>
              </a:spcAft>
            </a:pPr>
            <a:r>
              <a:rPr lang="sk-SK" u="sng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Dlhodobá stabilná a systémová realizácia efektívnej národnej politiky výskumu, vývoja a inovácií, ktorá bude za svoju prioritu považovať medzinárodnú </a:t>
            </a:r>
            <a:r>
              <a:rPr lang="sk-SK" u="sng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VaV</a:t>
            </a:r>
            <a:r>
              <a:rPr lang="sk-SK" u="sng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spoluprácu</a:t>
            </a:r>
            <a:endParaRPr lang="sk-SK" b="1" u="sng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Open Sans" panose="020B0606030504020204" pitchFamily="34" charset="0"/>
            </a:endParaRPr>
          </a:p>
          <a:p>
            <a:pPr algn="just">
              <a:spcAft>
                <a:spcPts val="300"/>
              </a:spcAft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Konkrétne odporúčania:</a:t>
            </a:r>
          </a:p>
          <a:p>
            <a:pPr marL="342900" indent="-342900"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zvyšovanie financovania národného výskumu, vývoja a inovácií – keďže je dokázané, že úspešnosť v rámcových programoch EÚ je priamo úmerná výške národnej podpory pre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VaV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inštitúcie a ich aktivity,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existencia dopytových výziev na národnej úrovni porovnateľných s HE – vrátane výziev, v ktorých bude umožnené mať excelentné výskumné inštitúcie z iných členských štátov EÚ ako priamych partnerov podporených projektov,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výrazná podpora účasti vo výzvach HE, ktoré Slovensko bude považovať za strategické (Je rozdiel, či budeme koordinovať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teamingový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projekt za 30 mil. EUR, alebo budeme jedným z 15 partnerov v projekte s rozpočtom 100 000 EUR) – a následné rýchle presmerovanie financovania kvalitných projektov, ktoré neboli financované z dôvodu nedostatku zdrojov v HE do národného financovania</a:t>
            </a:r>
            <a:endParaRPr lang="sk-SK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lvl="0" algn="just"/>
            <a:endParaRPr lang="sk-SK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Open Sans" panose="020B0606030504020204" pitchFamily="34" charset="0"/>
            </a:endParaRP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Symbol" pitchFamily="2" charset="2"/>
              <a:buChar char=""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78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Obrázok 1">
            <a:extLst>
              <a:ext uri="{FF2B5EF4-FFF2-40B4-BE49-F238E27FC236}">
                <a16:creationId xmlns:a16="http://schemas.microsoft.com/office/drawing/2014/main" id="{3DC428C9-4F8A-C4A6-6246-C8BE11250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Obrázok 2">
            <a:extLst>
              <a:ext uri="{FF2B5EF4-FFF2-40B4-BE49-F238E27FC236}">
                <a16:creationId xmlns:a16="http://schemas.microsoft.com/office/drawing/2014/main" id="{092D6B41-6A71-A2B6-2D12-0930BFE7D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BlokTextu 13">
            <a:extLst>
              <a:ext uri="{FF2B5EF4-FFF2-40B4-BE49-F238E27FC236}">
                <a16:creationId xmlns:a16="http://schemas.microsoft.com/office/drawing/2014/main" id="{FE746245-B10C-5866-3E29-DCD99AAC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532" name="Skupina 10">
            <a:extLst>
              <a:ext uri="{FF2B5EF4-FFF2-40B4-BE49-F238E27FC236}">
                <a16:creationId xmlns:a16="http://schemas.microsoft.com/office/drawing/2014/main" id="{B7F6CA41-8AB5-6E07-EC4F-0FC0CF6E2A01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2536" name="Obrázok 7">
              <a:extLst>
                <a:ext uri="{FF2B5EF4-FFF2-40B4-BE49-F238E27FC236}">
                  <a16:creationId xmlns:a16="http://schemas.microsoft.com/office/drawing/2014/main" id="{373B0A30-F50A-5BB6-7B65-6D159786E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Obrázok 8">
              <a:extLst>
                <a:ext uri="{FF2B5EF4-FFF2-40B4-BE49-F238E27FC236}">
                  <a16:creationId xmlns:a16="http://schemas.microsoft.com/office/drawing/2014/main" id="{50A33362-85A5-1915-1B04-36DADD4C6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3" name="Nadpis 1">
            <a:extLst>
              <a:ext uri="{FF2B5EF4-FFF2-40B4-BE49-F238E27FC236}">
                <a16:creationId xmlns:a16="http://schemas.microsoft.com/office/drawing/2014/main" id="{3266A23D-0C6C-A0EB-332D-E71EE519E261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850" y="836712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odporúčania pre podporu z P SK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448B64DE-A077-827E-2DC1-FD142D24729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3" y="1412776"/>
            <a:ext cx="8497887" cy="5184576"/>
          </a:xfrm>
        </p:spPr>
        <p:txBody>
          <a:bodyPr/>
          <a:lstStyle/>
          <a:p>
            <a:pPr marL="342900" indent="-342900" algn="just">
              <a:lnSpc>
                <a:spcPct val="110000"/>
              </a:lnSpc>
              <a:buFont typeface="Calibri" panose="020F0502020204030204" pitchFamily="34" charset="0"/>
              <a:buAutoNum type="arabicPeriod"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Udržanie kontinuity v podpore VaV projektov zameraných na medzinárodnú VaV spoluprácu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tak formou NP (SK4ERA), ako aj formou dopytových projektov, tak, aby už v roku 2024 boli podpísané zmluvy o NFP. </a:t>
            </a:r>
          </a:p>
          <a:p>
            <a:pPr marL="342900" indent="-342900" algn="just">
              <a:lnSpc>
                <a:spcPct val="110000"/>
              </a:lnSpc>
              <a:buFont typeface="Calibri" panose="020F0502020204030204" pitchFamily="34" charset="0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Zabezpečenie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vhodnej súbežnej a následnej </a:t>
            </a:r>
            <a:r>
              <a:rPr lang="sk-SK" alt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komplementarity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medzi prostriedkami P SK v kompetencii MŠVVaŠ SR a prostriedkami POO v rámci komponentu 8 a 9. </a:t>
            </a:r>
          </a:p>
          <a:p>
            <a:pPr marL="342900" indent="-342900" algn="just">
              <a:lnSpc>
                <a:spcPct val="110000"/>
              </a:lnSpc>
              <a:buFont typeface="Calibri" panose="020F0502020204030204" pitchFamily="34" charset="0"/>
              <a:buAutoNum type="arabicPeriod"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Využitie identickej formy výziev a projektových formulárov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, spôsobu prípravy projektov a odborného hodnotenia, ktoré je realizované vo výzvach VaV v rámci POO – Komponent 9 (vrátane minimalizácie počtu PPP, administratívnych požiadaviek a upustenie od rigidného sankčného mechanizmu vo vzťahu k plneniu MU.</a:t>
            </a:r>
          </a:p>
          <a:p>
            <a:pPr marL="342900" indent="-342900" algn="just">
              <a:lnSpc>
                <a:spcPct val="110000"/>
              </a:lnSpc>
              <a:buFont typeface="Calibri" panose="020F0502020204030204" pitchFamily="34" charset="0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 rámci typov nástrojov odporúčame:</a:t>
            </a:r>
          </a:p>
          <a:p>
            <a:pPr marL="800100" lvl="1" indent="-342900" algn="just">
              <a:lnSpc>
                <a:spcPct val="110000"/>
              </a:lnSpc>
              <a:buFont typeface="+mj-lt"/>
              <a:buAutoNum type="alphaLcParenR"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pokračovať v podpore NP SK4ERA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ktorý bol implementovaný CVTI SR</a:t>
            </a:r>
          </a:p>
          <a:p>
            <a:pPr marL="800100" lvl="1" indent="-342900" algn="just">
              <a:lnSpc>
                <a:spcPct val="110000"/>
              </a:lnSpc>
              <a:buFont typeface="+mj-lt"/>
              <a:buAutoNum type="alphaLcParenR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rámci podpory medzinárodnej VaV spolupráce formou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dopytovo-orientovaných výziev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odporúčame v roku 2024 vyhlásiť 3 typy výziev:</a:t>
            </a:r>
          </a:p>
          <a:p>
            <a:pPr marL="1200150" lvl="2" indent="-285750" algn="just">
              <a:lnSpc>
                <a:spcPct val="110000"/>
              </a:lnSpc>
              <a:buFont typeface="+mj-lt"/>
              <a:buAutoNum type="romanLcPeriod"/>
            </a:pPr>
            <a:r>
              <a:rPr lang="sk-SK" altLang="sk-SK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výzvy typu „hop-in</a:t>
            </a: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 – ktoré umožnia financovať pripojenie sa všetkých typov slovenských VaV inštitúcií do existujúcich implementovaných medzinárodných projektov,</a:t>
            </a:r>
          </a:p>
          <a:p>
            <a:pPr marL="1200150" lvl="2" indent="-285750" algn="just">
              <a:lnSpc>
                <a:spcPct val="110000"/>
              </a:lnSpc>
              <a:buFont typeface="+mj-lt"/>
              <a:buAutoNum type="romanLcPeriod"/>
            </a:pP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výzvy na </a:t>
            </a:r>
            <a:r>
              <a:rPr lang="sk-SK" altLang="sk-SK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podporu </a:t>
            </a:r>
            <a:r>
              <a:rPr lang="sk-SK" altLang="sk-SK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teamingových</a:t>
            </a:r>
            <a:r>
              <a:rPr lang="sk-SK" altLang="sk-SK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výskumných centier</a:t>
            </a: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pPr marL="1200150" lvl="2" indent="-285750" algn="just">
              <a:lnSpc>
                <a:spcPct val="110000"/>
              </a:lnSpc>
              <a:buFont typeface="+mj-lt"/>
              <a:buAutoNum type="romanLcPeriod"/>
            </a:pPr>
            <a:r>
              <a:rPr lang="sk-SK" altLang="sk-SK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výzvy, ktoré by kopírovali vybrané typy výziev z HE, </a:t>
            </a: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najmä </a:t>
            </a:r>
            <a:r>
              <a:rPr lang="sk-SK" altLang="sk-SK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teamingové</a:t>
            </a: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centrá, </a:t>
            </a:r>
            <a:r>
              <a:rPr lang="sk-SK" altLang="sk-SK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twinning</a:t>
            </a: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ERA </a:t>
            </a:r>
            <a:r>
              <a:rPr lang="sk-SK" altLang="sk-SK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Chair</a:t>
            </a: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Tento typ výziev by si vyžadoval umožnenie priameho partnerstva so zahraničnými špičkovými inštitúciami z iných členských štátov EÚ</a:t>
            </a:r>
          </a:p>
        </p:txBody>
      </p:sp>
    </p:spTree>
    <p:extLst>
      <p:ext uri="{BB962C8B-B14F-4D97-AF65-F5344CB8AC3E}">
        <p14:creationId xmlns:p14="http://schemas.microsoft.com/office/powerpoint/2010/main" val="1863858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>
            <a:extLst>
              <a:ext uri="{FF2B5EF4-FFF2-40B4-BE49-F238E27FC236}">
                <a16:creationId xmlns:a16="http://schemas.microsoft.com/office/drawing/2014/main" id="{2ABFB7FC-00B8-B0EE-1438-1E18D5D8E81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86226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sk-SK"/>
              <a:t>Ďakujeme za pozornosť!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Obrázok 1">
            <a:extLst>
              <a:ext uri="{FF2B5EF4-FFF2-40B4-BE49-F238E27FC236}">
                <a16:creationId xmlns:a16="http://schemas.microsoft.com/office/drawing/2014/main" id="{C1EFDF0D-735C-3CDC-E44F-66068D972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Obrázok 2">
            <a:extLst>
              <a:ext uri="{FF2B5EF4-FFF2-40B4-BE49-F238E27FC236}">
                <a16:creationId xmlns:a16="http://schemas.microsoft.com/office/drawing/2014/main" id="{321CE540-DE57-ECAA-A0A5-70DBA6305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BlokTextu 13">
            <a:extLst>
              <a:ext uri="{FF2B5EF4-FFF2-40B4-BE49-F238E27FC236}">
                <a16:creationId xmlns:a16="http://schemas.microsoft.com/office/drawing/2014/main" id="{80A1933D-A43C-05DB-9A3D-5EAF066A1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5364" name="Skupina 10">
            <a:extLst>
              <a:ext uri="{FF2B5EF4-FFF2-40B4-BE49-F238E27FC236}">
                <a16:creationId xmlns:a16="http://schemas.microsoft.com/office/drawing/2014/main" id="{371759E0-AF7D-B5A4-E07A-415968426E46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15368" name="Obrázok 7">
              <a:extLst>
                <a:ext uri="{FF2B5EF4-FFF2-40B4-BE49-F238E27FC236}">
                  <a16:creationId xmlns:a16="http://schemas.microsoft.com/office/drawing/2014/main" id="{778DC1D6-46A1-FD7A-414D-41D6E368B4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9" name="Obrázok 8">
              <a:extLst>
                <a:ext uri="{FF2B5EF4-FFF2-40B4-BE49-F238E27FC236}">
                  <a16:creationId xmlns:a16="http://schemas.microsoft.com/office/drawing/2014/main" id="{1E857B53-33F2-095A-07E8-188F831BF1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5" name="Nadpis 1">
            <a:extLst>
              <a:ext uri="{FF2B5EF4-FFF2-40B4-BE49-F238E27FC236}">
                <a16:creationId xmlns:a16="http://schemas.microsoft.com/office/drawing/2014/main" id="{A6E98977-E298-81AF-3DA2-15030AE05BD3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850" y="908050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informácie o hodnotení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66" name="Podnadpis 2">
            <a:extLst>
              <a:ext uri="{FF2B5EF4-FFF2-40B4-BE49-F238E27FC236}">
                <a16:creationId xmlns:a16="http://schemas.microsoft.com/office/drawing/2014/main" id="{FEE3A1FA-CFD2-5C5B-B927-A629922BAA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263" y="1412875"/>
            <a:ext cx="8497887" cy="576263"/>
          </a:xfrm>
        </p:spPr>
        <p:txBody>
          <a:bodyPr/>
          <a:lstStyle/>
          <a:p>
            <a:pPr algn="just" eaLnBrk="1" hangingPunct="1"/>
            <a:r>
              <a:rPr lang="sk-SK" altLang="sk-SK" dirty="0"/>
              <a:t>Účel:  posúdenie prínosov NP SK4ERA a vybraných dopytovo-orientovaných projektov k rozvoju medzinárodnej VaV spolupráce slovenských inštitúcií</a:t>
            </a:r>
            <a:endParaRPr lang="en-US" altLang="sk-SK" dirty="0"/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5CF039B4-FC23-7A9E-F854-4465366EE82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3" y="2348880"/>
            <a:ext cx="8497887" cy="4031283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Rozsah hodnotenia:</a:t>
            </a:r>
          </a:p>
          <a:p>
            <a:pPr algn="just" eaLnBrk="1" hangingPunct="1">
              <a:lnSpc>
                <a:spcPct val="110000"/>
              </a:lnSpc>
            </a:pPr>
            <a:endParaRPr lang="sk-SK" altLang="sk-SK" sz="10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algn="just">
              <a:lnSpc>
                <a:spcPct val="110000"/>
              </a:lnSpc>
              <a:buFont typeface="Calibri" panose="020F0502020204030204" pitchFamily="34" charset="0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Národný projekt SK4ERA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realizovaný prijímateľom CVTI SR</a:t>
            </a:r>
          </a:p>
          <a:p>
            <a:pPr algn="just">
              <a:lnSpc>
                <a:spcPct val="110000"/>
              </a:lnSpc>
              <a:buFont typeface="Calibri" panose="020F0502020204030204" pitchFamily="34" charset="0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Dopytovo-orientované projekty v rámci ŠC 9.2 a ŠC 9.3, ktoré boli priamo zamerané na niektorú z foriem medzinárodnej VaV spolupráce:</a:t>
            </a:r>
          </a:p>
          <a:p>
            <a:pPr marL="742950" lvl="1" indent="-285750" algn="just">
              <a:lnSpc>
                <a:spcPct val="110000"/>
              </a:lnSpc>
              <a:buFont typeface="Symbol" pitchFamily="2" charset="2"/>
              <a:buChar char=""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komplementárna podpora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subjektov so schválenou účasťou v medzinárodnom projekte,</a:t>
            </a:r>
          </a:p>
          <a:p>
            <a:pPr marL="742950" lvl="1" indent="-285750" algn="just">
              <a:lnSpc>
                <a:spcPct val="110000"/>
              </a:lnSpc>
              <a:buFont typeface="Symbol" pitchFamily="2" charset="2"/>
              <a:buChar char=""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iniciovanie vstupu do medzinárodnej spolupráce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pričom financovanie VaV aktivít slovenského subjektu bolo kryté z príspevku OP II,</a:t>
            </a:r>
          </a:p>
          <a:p>
            <a:pPr marL="742950" lvl="1" indent="-285750" algn="just">
              <a:lnSpc>
                <a:spcPct val="110000"/>
              </a:lnSpc>
              <a:buFont typeface="Symbol" pitchFamily="2" charset="2"/>
              <a:buChar char="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podpora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medzinárodných </a:t>
            </a:r>
            <a:r>
              <a:rPr lang="sk-SK" alt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teamingových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výskumných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centier.</a:t>
            </a:r>
          </a:p>
          <a:p>
            <a:pPr algn="just">
              <a:lnSpc>
                <a:spcPct val="110000"/>
              </a:lnSpc>
              <a:buFont typeface="Calibri" panose="020F0502020204030204" pitchFamily="34" charset="0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Dopytovo-orientované projekty v rámci ostatných ŠC, ktoré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povinne museli mať nejakú formu medzinárodnej VaV spolupráce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, primárne vo forme angažovania špičkových medzinárodných výskumníkov.</a:t>
            </a:r>
          </a:p>
          <a:p>
            <a:pPr algn="just" eaLnBrk="1" hangingPunct="1">
              <a:lnSpc>
                <a:spcPct val="110000"/>
              </a:lnSpc>
            </a:pPr>
            <a:endParaRPr lang="sk-SK" altLang="sk-SK" sz="1400" b="1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Všetky typy vyššie spomenutých nástrojov je možné považovať za príklady dobrej praxe a konštatujeme, že je vhodné v nich pokračovať – či už v rámci podpory z P SK, alebo iných národných zdrojov.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Obrázok 1">
            <a:extLst>
              <a:ext uri="{FF2B5EF4-FFF2-40B4-BE49-F238E27FC236}">
                <a16:creationId xmlns:a16="http://schemas.microsoft.com/office/drawing/2014/main" id="{98608AEE-BF53-24FC-A935-36B8F0841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Obrázok 2">
            <a:extLst>
              <a:ext uri="{FF2B5EF4-FFF2-40B4-BE49-F238E27FC236}">
                <a16:creationId xmlns:a16="http://schemas.microsoft.com/office/drawing/2014/main" id="{BA2589F6-5D8A-DC3D-8381-183DD08A3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BlokTextu 13">
            <a:extLst>
              <a:ext uri="{FF2B5EF4-FFF2-40B4-BE49-F238E27FC236}">
                <a16:creationId xmlns:a16="http://schemas.microsoft.com/office/drawing/2014/main" id="{8751FED9-9707-9CC4-0F62-56E8EDC5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508" name="Skupina 10">
            <a:extLst>
              <a:ext uri="{FF2B5EF4-FFF2-40B4-BE49-F238E27FC236}">
                <a16:creationId xmlns:a16="http://schemas.microsoft.com/office/drawing/2014/main" id="{252F7E6B-521B-8ABF-8DFB-2A9A184F1429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1512" name="Obrázok 7">
              <a:extLst>
                <a:ext uri="{FF2B5EF4-FFF2-40B4-BE49-F238E27FC236}">
                  <a16:creationId xmlns:a16="http://schemas.microsoft.com/office/drawing/2014/main" id="{2CBD3D4F-02A1-A502-7437-AA12A70AD5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Obrázok 8">
              <a:extLst>
                <a:ext uri="{FF2B5EF4-FFF2-40B4-BE49-F238E27FC236}">
                  <a16:creationId xmlns:a16="http://schemas.microsoft.com/office/drawing/2014/main" id="{9B465739-119A-B7EE-9C5B-1F131804DD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9" name="Nadpis 1">
            <a:extLst>
              <a:ext uri="{FF2B5EF4-FFF2-40B4-BE49-F238E27FC236}">
                <a16:creationId xmlns:a16="http://schemas.microsoft.com/office/drawing/2014/main" id="{C0BD7524-1247-CEEE-E859-D3614278989D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850" y="908050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Hlavné identifikované systémové nedostatky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510" name="Podnadpis 2">
            <a:extLst>
              <a:ext uri="{FF2B5EF4-FFF2-40B4-BE49-F238E27FC236}">
                <a16:creationId xmlns:a16="http://schemas.microsoft.com/office/drawing/2014/main" id="{A7D7FCC4-F214-EAF1-7E7E-7B905785C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263" y="1412875"/>
            <a:ext cx="8497887" cy="576263"/>
          </a:xfrm>
        </p:spPr>
        <p:txBody>
          <a:bodyPr/>
          <a:lstStyle/>
          <a:p>
            <a:pPr algn="just" eaLnBrk="1" hangingPunct="1"/>
            <a:r>
              <a:rPr lang="sk-SK" altLang="sk-SK" dirty="0"/>
              <a:t>Hlavné zistenie:  Diskontinuita s obdobím 2007-2013; nepredvídateľnosť a zrušené výzvy zasiahli aj oblasť podpory medzinárodnej VaV spolupráce</a:t>
            </a:r>
            <a:endParaRPr lang="en-US" altLang="sk-SK" dirty="0"/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91399CF3-7FBC-015D-33E4-CAE33D30A1C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3" y="2493963"/>
            <a:ext cx="8497887" cy="38862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Zistenie ohľadom nastavenia nástrojov: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Konštatujeme, že jednotlivé nástroje (tak národný projekt, ako aj dopytové schémy) boli nastavené vhodné a identifikovali sme v rámci nich výraznú pridanú hodnotu a pozitívne prínosy</a:t>
            </a:r>
          </a:p>
          <a:p>
            <a:pPr algn="just" eaLnBrk="1" hangingPunct="1">
              <a:lnSpc>
                <a:spcPct val="110000"/>
              </a:lnSpc>
              <a:defRPr/>
            </a:pPr>
            <a:endParaRPr lang="sk-SK" altLang="sk-SK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10000"/>
              </a:lnSpc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Nasledovné nedostatky znížili potenciál pozitívnych prínosov podpory VaV projektov v období 2014-2020:</a:t>
            </a:r>
            <a:endParaRPr lang="sk-SK" altLang="sk-SK" sz="1400" b="1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marL="28575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oneskorený začiatok realizácie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až v druhej polovici programového obdobia 2014-2020,</a:t>
            </a:r>
          </a:p>
          <a:p>
            <a:pPr marL="28575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nadmerná administratívna záťaž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pri príprave a hodnotení projektov, ktoré mali byť z titulu svojej väzby na realizované, alebo už zrealizované medzinárodné hodnotenie zo strany EK predmetom zjednodušeného procesu konania o 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ŽoNFP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.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Obrázok 1">
            <a:extLst>
              <a:ext uri="{FF2B5EF4-FFF2-40B4-BE49-F238E27FC236}">
                <a16:creationId xmlns:a16="http://schemas.microsoft.com/office/drawing/2014/main" id="{3DC428C9-4F8A-C4A6-6246-C8BE11250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Obrázok 2">
            <a:extLst>
              <a:ext uri="{FF2B5EF4-FFF2-40B4-BE49-F238E27FC236}">
                <a16:creationId xmlns:a16="http://schemas.microsoft.com/office/drawing/2014/main" id="{092D6B41-6A71-A2B6-2D12-0930BFE7D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BlokTextu 13">
            <a:extLst>
              <a:ext uri="{FF2B5EF4-FFF2-40B4-BE49-F238E27FC236}">
                <a16:creationId xmlns:a16="http://schemas.microsoft.com/office/drawing/2014/main" id="{FE746245-B10C-5866-3E29-DCD99AAC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532" name="Skupina 10">
            <a:extLst>
              <a:ext uri="{FF2B5EF4-FFF2-40B4-BE49-F238E27FC236}">
                <a16:creationId xmlns:a16="http://schemas.microsoft.com/office/drawing/2014/main" id="{B7F6CA41-8AB5-6E07-EC4F-0FC0CF6E2A01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2536" name="Obrázok 7">
              <a:extLst>
                <a:ext uri="{FF2B5EF4-FFF2-40B4-BE49-F238E27FC236}">
                  <a16:creationId xmlns:a16="http://schemas.microsoft.com/office/drawing/2014/main" id="{373B0A30-F50A-5BB6-7B65-6D159786E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Obrázok 8">
              <a:extLst>
                <a:ext uri="{FF2B5EF4-FFF2-40B4-BE49-F238E27FC236}">
                  <a16:creationId xmlns:a16="http://schemas.microsoft.com/office/drawing/2014/main" id="{50A33362-85A5-1915-1B04-36DADD4C6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3" name="Nadpis 1">
            <a:extLst>
              <a:ext uri="{FF2B5EF4-FFF2-40B4-BE49-F238E27FC236}">
                <a16:creationId xmlns:a16="http://schemas.microsoft.com/office/drawing/2014/main" id="{3266A23D-0C6C-A0EB-332D-E71EE519E261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2261" y="908720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Hlavné identifikované prínosy podpory medzinárodnej </a:t>
            </a:r>
            <a:r>
              <a:rPr lang="sk-SK" altLang="sk-SK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spolupráce z prostriedkov OP II 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448B64DE-A077-827E-2DC1-FD142D24729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2" y="1916162"/>
            <a:ext cx="8497887" cy="4393158"/>
          </a:xfrm>
        </p:spPr>
        <p:txBody>
          <a:bodyPr/>
          <a:lstStyle/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Symbol" pitchFamily="2" charset="2"/>
              <a:buChar char=""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Vytvorenie stabilného národného podporného ekosystému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prostredníctvom NP SK4ERA s jeho hlavnými zložkami, ako sú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Kancelária Horizontu a podporné štruktúry a Styčná kancelária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 Bruseli; </a:t>
            </a: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Symbol" pitchFamily="2" charset="2"/>
              <a:buChar char="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Klasický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prínos dopytovo-orientovaných projektov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, ktorý je pre VaV projekty bežný, ako sú publikačné výstupy publikované v spoluautorstve so zahraničnými špičkovými výskumníkmi; tvorba novej formy duševného vlastníctva; stabilizácia a podpora pracovných miest pre výskumníkov;</a:t>
            </a: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Symbol" pitchFamily="2" charset="2"/>
              <a:buChar char="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Individuálna rovina prínosov v rámci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spolupráce s konkrétnymi excelentnými zahraničnými výskumníkmi;</a:t>
            </a: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Symbol" pitchFamily="2" charset="2"/>
              <a:buChar char="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Inštitucionálna rovina v rámci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predkladania medzinárodných výskumných projektov/vzniku medzinárodných výskumných spoluprác;</a:t>
            </a: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Symbol" pitchFamily="2" charset="2"/>
              <a:buChar char=""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Získavanie príspevku EÚ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, pričom tento príspevok bol realizovaný na území SR – čo znamená celý rad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multiplikačných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benefitov, vrátane dodatočných príjmov pre štátny rozpočet vo forme odvodov a daní zúčastnených výskumných inštitúcií.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Obrázok 1">
            <a:extLst>
              <a:ext uri="{FF2B5EF4-FFF2-40B4-BE49-F238E27FC236}">
                <a16:creationId xmlns:a16="http://schemas.microsoft.com/office/drawing/2014/main" id="{3DC428C9-4F8A-C4A6-6246-C8BE11250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Obrázok 2">
            <a:extLst>
              <a:ext uri="{FF2B5EF4-FFF2-40B4-BE49-F238E27FC236}">
                <a16:creationId xmlns:a16="http://schemas.microsoft.com/office/drawing/2014/main" id="{092D6B41-6A71-A2B6-2D12-0930BFE7D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BlokTextu 13">
            <a:extLst>
              <a:ext uri="{FF2B5EF4-FFF2-40B4-BE49-F238E27FC236}">
                <a16:creationId xmlns:a16="http://schemas.microsoft.com/office/drawing/2014/main" id="{FE746245-B10C-5866-3E29-DCD99AAC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532" name="Skupina 10">
            <a:extLst>
              <a:ext uri="{FF2B5EF4-FFF2-40B4-BE49-F238E27FC236}">
                <a16:creationId xmlns:a16="http://schemas.microsoft.com/office/drawing/2014/main" id="{B7F6CA41-8AB5-6E07-EC4F-0FC0CF6E2A01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2536" name="Obrázok 7">
              <a:extLst>
                <a:ext uri="{FF2B5EF4-FFF2-40B4-BE49-F238E27FC236}">
                  <a16:creationId xmlns:a16="http://schemas.microsoft.com/office/drawing/2014/main" id="{373B0A30-F50A-5BB6-7B65-6D159786E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Obrázok 8">
              <a:extLst>
                <a:ext uri="{FF2B5EF4-FFF2-40B4-BE49-F238E27FC236}">
                  <a16:creationId xmlns:a16="http://schemas.microsoft.com/office/drawing/2014/main" id="{50A33362-85A5-1915-1B04-36DADD4C6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3" name="Nadpis 1">
            <a:extLst>
              <a:ext uri="{FF2B5EF4-FFF2-40B4-BE49-F238E27FC236}">
                <a16:creationId xmlns:a16="http://schemas.microsoft.com/office/drawing/2014/main" id="{3266A23D-0C6C-A0EB-332D-E71EE519E261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8" y="836513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Hlavné identifikované prínosy NP SK4ERA - infraštruktúra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448B64DE-A077-827E-2DC1-FD142D24729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2" y="1676762"/>
            <a:ext cx="8497887" cy="4704988"/>
          </a:xfrm>
        </p:spPr>
        <p:txBody>
          <a:bodyPr>
            <a:normAutofit fontScale="77500" lnSpcReduction="20000"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Komplexný informačný portál o Európskom výskumnom priestore (ERA):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www.eraportal.sk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a špeciálna sekcia venovaná iba programu Horizont Európa: </a:t>
            </a:r>
            <a:r>
              <a:rPr lang="sk-SK" u="sng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https://eraportal.sk/horizont-europa/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a štatistiky účasti: </a:t>
            </a:r>
            <a:r>
              <a:rPr lang="sk-SK" u="sng" dirty="0">
                <a:solidFill>
                  <a:srgbClr val="0000FF"/>
                </a:solidFill>
                <a:effectLst/>
                <a:ea typeface="Open Sans" panose="020B0606030504020204" pitchFamily="34" charset="0"/>
                <a:hlinkClick r:id="rId8"/>
              </a:rPr>
              <a:t>https://eraportal.sk/eraportal/era-statistiky/slovensko-v-programoch-horizont/</a:t>
            </a:r>
            <a:r>
              <a:rPr lang="sk-SK" dirty="0">
                <a:effectLst/>
                <a:ea typeface="Open Sans" panose="020B0606030504020204" pitchFamily="34" charset="0"/>
              </a:rPr>
              <a:t>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Mentoringový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program pre prípravu projektov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- externé odborné poradenstva slovenským žiadateľom Horizont Európa - </a:t>
            </a:r>
            <a:r>
              <a:rPr lang="sk-SK" u="sng" dirty="0">
                <a:solidFill>
                  <a:srgbClr val="0000FF"/>
                </a:solidFill>
                <a:effectLst/>
                <a:ea typeface="Open Sans" panose="020B0606030504020204" pitchFamily="34" charset="0"/>
                <a:hlinkClick r:id="rId9"/>
              </a:rPr>
              <a:t>https://eraportal.sk/mentoringova-schema-sk4era/#tabs_desc_67222_2</a:t>
            </a:r>
            <a:endParaRPr lang="sk-SK" dirty="0">
              <a:effectLst/>
              <a:ea typeface="Open Sans" panose="020B0606030504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N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árodný kontaktný bod pre Rodovú rovnosť vo výskume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: </a:t>
            </a:r>
            <a:r>
              <a:rPr lang="sk-SK" u="sng" dirty="0">
                <a:solidFill>
                  <a:srgbClr val="0000FF"/>
                </a:solidFill>
                <a:effectLst/>
                <a:ea typeface="Open Sans" panose="020B0606030504020204" pitchFamily="34" charset="0"/>
                <a:hlinkClick r:id="rId10"/>
              </a:rPr>
              <a:t>https://eraportal.sk/eraportal/rodova-rovnost/</a:t>
            </a:r>
            <a:r>
              <a:rPr lang="sk-SK" dirty="0">
                <a:effectLst/>
                <a:ea typeface="Open Sans" panose="020B0606030504020204" pitchFamily="34" charset="0"/>
              </a:rPr>
              <a:t>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a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mentoring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pre tvorbu a implementáciu GEP (rodová rovnosť) - špecializovaná konzultačná služba - verejným inštitúciám, vysokým školám, univerzitám, súkromným výskumným inštitúciám uchádzajúcim sa o financovanie z programu Horizont Európa </a:t>
            </a:r>
            <a:r>
              <a:rPr lang="sk-SK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- </a:t>
            </a:r>
            <a:r>
              <a:rPr lang="sk-SK" u="sng" dirty="0">
                <a:solidFill>
                  <a:srgbClr val="0000FF"/>
                </a:solidFill>
                <a:effectLst/>
                <a:ea typeface="Open Sans" panose="020B0606030504020204" pitchFamily="34" charset="0"/>
                <a:hlinkClick r:id="rId11"/>
              </a:rPr>
              <a:t>https://eraportal.sk/mentoringova-schema-sk4era/#tabs_desc_67222_3</a:t>
            </a:r>
            <a:endParaRPr lang="sk-SK" dirty="0">
              <a:effectLst/>
              <a:ea typeface="Open Sans" panose="020B0606030504020204" pitchFamily="34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EOSC SK (Európsky </a:t>
            </a:r>
            <a:r>
              <a:rPr lang="sk-SK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cloud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pre otvorenú vedu) </a:t>
            </a:r>
            <a:r>
              <a:rPr lang="sk-SK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sekretariá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pri CVTI SR a budovanie kapacít v oblasti dátového manažmentu a zdieľania výskumných dát: </a:t>
            </a:r>
            <a:r>
              <a:rPr lang="sk-SK" u="sng" dirty="0">
                <a:solidFill>
                  <a:srgbClr val="0000FF"/>
                </a:solidFill>
                <a:effectLst/>
                <a:ea typeface="Open Sans" panose="020B0606030504020204" pitchFamily="34" charset="0"/>
                <a:hlinkClick r:id="rId12"/>
              </a:rPr>
              <a:t>https://eraportal.sk/eraportal/otvoreny-pristup-eosc/europsky-cloud-pre-otvorenu-vedu-eosc/#tabs_desc_24063_3</a:t>
            </a:r>
            <a:endParaRPr lang="sk-SK" dirty="0">
              <a:effectLst/>
              <a:ea typeface="Open Sans" panose="020B0606030504020204" pitchFamily="34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VÝSKUM SARS-CoV-2 a iných patogénov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– podpora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sekvenovania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a zdieľania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bioinformatických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dátb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COVID-19 už od vypuknutia pandémie, neskôr iniciatíva rozšírená aj o iné patogény </a:t>
            </a:r>
            <a:r>
              <a:rPr lang="sk-SK" u="sng" dirty="0">
                <a:solidFill>
                  <a:srgbClr val="0000FF"/>
                </a:solidFill>
                <a:effectLst/>
                <a:ea typeface="Open Sans" panose="020B0606030504020204" pitchFamily="34" charset="0"/>
                <a:hlinkClick r:id="rId13"/>
              </a:rPr>
              <a:t>https://eraportal.sk/eraportal/vyskum-sars-cov-2-a-inych-patogenov/</a:t>
            </a:r>
            <a:r>
              <a:rPr lang="sk-SK" dirty="0">
                <a:effectLst/>
                <a:ea typeface="Open Sans" panose="020B0606030504020204" pitchFamily="34" charset="0"/>
              </a:rPr>
              <a:t>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Výskumná integrita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a koordinácia národnej pracovnej skupiny pre vypracovanie Národného etického kódexu pre vedeckú integritu - </a:t>
            </a:r>
            <a:r>
              <a:rPr lang="sk-SK" u="sng" dirty="0">
                <a:solidFill>
                  <a:srgbClr val="0000FF"/>
                </a:solidFill>
                <a:effectLst/>
                <a:ea typeface="Open Sans" panose="020B0606030504020204" pitchFamily="34" charset="0"/>
                <a:hlinkClick r:id="rId14"/>
              </a:rPr>
              <a:t>https://eraportal.sk/eraportal/etika-vo-vyskume/#tabs_desc_1617_3</a:t>
            </a:r>
            <a:endParaRPr lang="sk-SK" altLang="sk-SK" sz="1400" dirty="0">
              <a:solidFill>
                <a:srgbClr val="595959"/>
              </a:solidFill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895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Obrázok 1">
            <a:extLst>
              <a:ext uri="{FF2B5EF4-FFF2-40B4-BE49-F238E27FC236}">
                <a16:creationId xmlns:a16="http://schemas.microsoft.com/office/drawing/2014/main" id="{3DC428C9-4F8A-C4A6-6246-C8BE11250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Obrázok 2">
            <a:extLst>
              <a:ext uri="{FF2B5EF4-FFF2-40B4-BE49-F238E27FC236}">
                <a16:creationId xmlns:a16="http://schemas.microsoft.com/office/drawing/2014/main" id="{092D6B41-6A71-A2B6-2D12-0930BFE7D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BlokTextu 13">
            <a:extLst>
              <a:ext uri="{FF2B5EF4-FFF2-40B4-BE49-F238E27FC236}">
                <a16:creationId xmlns:a16="http://schemas.microsoft.com/office/drawing/2014/main" id="{FE746245-B10C-5866-3E29-DCD99AAC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532" name="Skupina 10">
            <a:extLst>
              <a:ext uri="{FF2B5EF4-FFF2-40B4-BE49-F238E27FC236}">
                <a16:creationId xmlns:a16="http://schemas.microsoft.com/office/drawing/2014/main" id="{B7F6CA41-8AB5-6E07-EC4F-0FC0CF6E2A01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2536" name="Obrázok 7">
              <a:extLst>
                <a:ext uri="{FF2B5EF4-FFF2-40B4-BE49-F238E27FC236}">
                  <a16:creationId xmlns:a16="http://schemas.microsoft.com/office/drawing/2014/main" id="{373B0A30-F50A-5BB6-7B65-6D159786E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Obrázok 8">
              <a:extLst>
                <a:ext uri="{FF2B5EF4-FFF2-40B4-BE49-F238E27FC236}">
                  <a16:creationId xmlns:a16="http://schemas.microsoft.com/office/drawing/2014/main" id="{50A33362-85A5-1915-1B04-36DADD4C6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3" name="Nadpis 1">
            <a:extLst>
              <a:ext uri="{FF2B5EF4-FFF2-40B4-BE49-F238E27FC236}">
                <a16:creationId xmlns:a16="http://schemas.microsoft.com/office/drawing/2014/main" id="{3266A23D-0C6C-A0EB-332D-E71EE519E261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0440" y="836513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Hlavné identifikované NP SK4ERA – služby pre </a:t>
            </a:r>
            <a:r>
              <a:rPr lang="sk-SK" altLang="sk-SK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komunitu na Slovensku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448B64DE-A077-827E-2DC1-FD142D24729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2" y="1772816"/>
            <a:ext cx="8497887" cy="432115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Poradenské </a:t>
            </a: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Open Sans" panose="020B0606030504020204" pitchFamily="34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ku všetkým aspektom programu, k pravidlám účasti, individuálne vyhľadanie výziev, založenie konta a vloženie žiadosti do FTOP,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vyhľadávanie partnerov cez burzy či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matchmaking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... od prípravy až po podanie projektového návrhu, resp. ukončenie projektu.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Informačné </a:t>
            </a: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Open Sans" panose="020B0606030504020204" pitchFamily="34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infodni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, semináre,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webináre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k výzvam, programom, konferencie, 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školenia na mieru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, 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e-learningové moduly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, 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inštruktážne videá,</a:t>
            </a: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Open Sans" panose="020B0606030504020204" pitchFamily="34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Odporúčanie – po prijatí rozhodnutia vypracovať projektový zámer – pozvať na stretnutie príslušné NCP.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Konzultačné </a:t>
            </a: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Open Sans" panose="020B0606030504020204" pitchFamily="34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individuálne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konzultácie ku všetkým konkrétnym otázkam 	súvisiacim s HE, 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pre-</a:t>
            </a:r>
            <a:r>
              <a:rPr 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screening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návrhov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, riešenie finančných 	aspektov projektov/zmlúv, otázky etiky vo výskume a rodovej 	rovnosti, dodržania princípu otvorenej vedy a i.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lvl="0" algn="just"/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Open Sans" panose="020B0606030504020204" pitchFamily="34" charset="0"/>
            </a:endParaRP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Symbol" pitchFamily="2" charset="2"/>
              <a:buChar char=""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48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Obrázok 1">
            <a:extLst>
              <a:ext uri="{FF2B5EF4-FFF2-40B4-BE49-F238E27FC236}">
                <a16:creationId xmlns:a16="http://schemas.microsoft.com/office/drawing/2014/main" id="{3DC428C9-4F8A-C4A6-6246-C8BE11250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Obrázok 2">
            <a:extLst>
              <a:ext uri="{FF2B5EF4-FFF2-40B4-BE49-F238E27FC236}">
                <a16:creationId xmlns:a16="http://schemas.microsoft.com/office/drawing/2014/main" id="{092D6B41-6A71-A2B6-2D12-0930BFE7D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BlokTextu 13">
            <a:extLst>
              <a:ext uri="{FF2B5EF4-FFF2-40B4-BE49-F238E27FC236}">
                <a16:creationId xmlns:a16="http://schemas.microsoft.com/office/drawing/2014/main" id="{FE746245-B10C-5866-3E29-DCD99AAC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532" name="Skupina 10">
            <a:extLst>
              <a:ext uri="{FF2B5EF4-FFF2-40B4-BE49-F238E27FC236}">
                <a16:creationId xmlns:a16="http://schemas.microsoft.com/office/drawing/2014/main" id="{B7F6CA41-8AB5-6E07-EC4F-0FC0CF6E2A01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2536" name="Obrázok 7">
              <a:extLst>
                <a:ext uri="{FF2B5EF4-FFF2-40B4-BE49-F238E27FC236}">
                  <a16:creationId xmlns:a16="http://schemas.microsoft.com/office/drawing/2014/main" id="{373B0A30-F50A-5BB6-7B65-6D159786E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Obrázok 8">
              <a:extLst>
                <a:ext uri="{FF2B5EF4-FFF2-40B4-BE49-F238E27FC236}">
                  <a16:creationId xmlns:a16="http://schemas.microsoft.com/office/drawing/2014/main" id="{50A33362-85A5-1915-1B04-36DADD4C6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3" name="Nadpis 1">
            <a:extLst>
              <a:ext uri="{FF2B5EF4-FFF2-40B4-BE49-F238E27FC236}">
                <a16:creationId xmlns:a16="http://schemas.microsoft.com/office/drawing/2014/main" id="{3266A23D-0C6C-A0EB-332D-E71EE519E261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0440" y="836513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Hlavné identifikované prínosy NP SK4ERA – služby pre </a:t>
            </a:r>
            <a:r>
              <a:rPr lang="sk-SK" altLang="sk-SK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komunitu priamo v Bruseli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448B64DE-A077-827E-2DC1-FD142D24729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2" y="1844154"/>
            <a:ext cx="8497887" cy="453759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Styčná kancelária SR pre výskum a vývoj v Bruseli (SLORD), služby:</a:t>
            </a: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Open Sans" panose="020B060603050402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Vytváranie prepojení na zahraničných partnerov – SK záujemcovia vypracujú svoj profil pre 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“partner </a:t>
            </a:r>
            <a:r>
              <a:rPr 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search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” 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a SLORD ho rozšíri cez sieť IGLO a na konkrétne organizácie relevantné profilu.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Spoločná organizácia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networkingových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podujatí na mieru v Bruseli alebo online.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Pomoc z organizáciou 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bilaterálnych/multilaterálnych stretnutí 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 Bruseli a zástup na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brokerage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podujatí v Bruseli, ak záujemca zo SR nemôže vycestovať.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Poskytnutie 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zasadacích priestorov na stretnutia v Bruseli 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je pre záujemcov zo Slovenska bezplatne.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Ostatné služby, ktoré považujeme za prínosné: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Študentské stáže - študenti a študentky od II. stupňa vysokoškolského štúdia 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získavajú prvý kontakt s oblasťou výskumu, vývoja a inovácií.  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Odborné pobyty - Zamestnanci a zamestnankyne slovenských vysokých škôl a verejných výskumných inštitúcií absolvujú dočasný pobyt v SLORD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.</a:t>
            </a: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lvl="0" algn="just"/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Open Sans" panose="020B0606030504020204" pitchFamily="34" charset="0"/>
            </a:endParaRP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Symbol" pitchFamily="2" charset="2"/>
              <a:buChar char=""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464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Obrázok 1">
            <a:extLst>
              <a:ext uri="{FF2B5EF4-FFF2-40B4-BE49-F238E27FC236}">
                <a16:creationId xmlns:a16="http://schemas.microsoft.com/office/drawing/2014/main" id="{3DC428C9-4F8A-C4A6-6246-C8BE11250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Obrázok 2">
            <a:extLst>
              <a:ext uri="{FF2B5EF4-FFF2-40B4-BE49-F238E27FC236}">
                <a16:creationId xmlns:a16="http://schemas.microsoft.com/office/drawing/2014/main" id="{092D6B41-6A71-A2B6-2D12-0930BFE7D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BlokTextu 13">
            <a:extLst>
              <a:ext uri="{FF2B5EF4-FFF2-40B4-BE49-F238E27FC236}">
                <a16:creationId xmlns:a16="http://schemas.microsoft.com/office/drawing/2014/main" id="{FE746245-B10C-5866-3E29-DCD99AAC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532" name="Skupina 10">
            <a:extLst>
              <a:ext uri="{FF2B5EF4-FFF2-40B4-BE49-F238E27FC236}">
                <a16:creationId xmlns:a16="http://schemas.microsoft.com/office/drawing/2014/main" id="{B7F6CA41-8AB5-6E07-EC4F-0FC0CF6E2A01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2536" name="Obrázok 7">
              <a:extLst>
                <a:ext uri="{FF2B5EF4-FFF2-40B4-BE49-F238E27FC236}">
                  <a16:creationId xmlns:a16="http://schemas.microsoft.com/office/drawing/2014/main" id="{373B0A30-F50A-5BB6-7B65-6D159786E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Obrázok 8">
              <a:extLst>
                <a:ext uri="{FF2B5EF4-FFF2-40B4-BE49-F238E27FC236}">
                  <a16:creationId xmlns:a16="http://schemas.microsoft.com/office/drawing/2014/main" id="{50A33362-85A5-1915-1B04-36DADD4C6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3" name="Nadpis 1">
            <a:extLst>
              <a:ext uri="{FF2B5EF4-FFF2-40B4-BE49-F238E27FC236}">
                <a16:creationId xmlns:a16="http://schemas.microsoft.com/office/drawing/2014/main" id="{3266A23D-0C6C-A0EB-332D-E71EE519E261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0440" y="836513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Hlavné identifikované prínosy NP SK4ERA – vybrané merateľné ukazovatele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E0682135-1C3D-CD40-0ECC-97C4E24C62B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92448" y="5481102"/>
            <a:ext cx="8207536" cy="900226"/>
          </a:xfrm>
        </p:spPr>
        <p:txBody>
          <a:bodyPr>
            <a:normAutofit/>
          </a:bodyPr>
          <a:lstStyle/>
          <a:p>
            <a:pPr algn="just"/>
            <a:r>
              <a:rPr lang="sk-SK" sz="1400" kern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Za najzásadnejšie a najpozitívnejšie považujeme výrazne prekročenie hodnôt v rámci MU P0307 Počet podporených aktivít na účely zvyšovania účasti SR v ERA, MU P0863 Počet účastníkov informačných aktivít a P0902 Počet úspešných podporených účastí zo SR v ERA.</a:t>
            </a: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</p:txBody>
      </p:sp>
      <p:graphicFrame>
        <p:nvGraphicFramePr>
          <p:cNvPr id="3" name="Tabuľka 2">
            <a:extLst>
              <a:ext uri="{FF2B5EF4-FFF2-40B4-BE49-F238E27FC236}">
                <a16:creationId xmlns:a16="http://schemas.microsoft.com/office/drawing/2014/main" id="{770D2315-1C34-8672-F9FA-E3B5BB4E4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481998"/>
              </p:ext>
            </p:extLst>
          </p:nvPr>
        </p:nvGraphicFramePr>
        <p:xfrm>
          <a:off x="320440" y="1808694"/>
          <a:ext cx="8207536" cy="3499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4902">
                  <a:extLst>
                    <a:ext uri="{9D8B030D-6E8A-4147-A177-3AD203B41FA5}">
                      <a16:colId xmlns:a16="http://schemas.microsoft.com/office/drawing/2014/main" val="3917321098"/>
                    </a:ext>
                  </a:extLst>
                </a:gridCol>
                <a:gridCol w="3726088">
                  <a:extLst>
                    <a:ext uri="{9D8B030D-6E8A-4147-A177-3AD203B41FA5}">
                      <a16:colId xmlns:a16="http://schemas.microsoft.com/office/drawing/2014/main" val="3752467605"/>
                    </a:ext>
                  </a:extLst>
                </a:gridCol>
                <a:gridCol w="769852">
                  <a:extLst>
                    <a:ext uri="{9D8B030D-6E8A-4147-A177-3AD203B41FA5}">
                      <a16:colId xmlns:a16="http://schemas.microsoft.com/office/drawing/2014/main" val="503153942"/>
                    </a:ext>
                  </a:extLst>
                </a:gridCol>
                <a:gridCol w="1023451">
                  <a:extLst>
                    <a:ext uri="{9D8B030D-6E8A-4147-A177-3AD203B41FA5}">
                      <a16:colId xmlns:a16="http://schemas.microsoft.com/office/drawing/2014/main" val="2481741343"/>
                    </a:ext>
                  </a:extLst>
                </a:gridCol>
                <a:gridCol w="1015300">
                  <a:extLst>
                    <a:ext uri="{9D8B030D-6E8A-4147-A177-3AD203B41FA5}">
                      <a16:colId xmlns:a16="http://schemas.microsoft.com/office/drawing/2014/main" val="3839589526"/>
                    </a:ext>
                  </a:extLst>
                </a:gridCol>
                <a:gridCol w="1037943">
                  <a:extLst>
                    <a:ext uri="{9D8B030D-6E8A-4147-A177-3AD203B41FA5}">
                      <a16:colId xmlns:a16="http://schemas.microsoft.com/office/drawing/2014/main" val="154529088"/>
                    </a:ext>
                  </a:extLst>
                </a:gridCol>
              </a:tblGrid>
              <a:tr h="5523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Kód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Názov ukazovateľa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MJ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Plánovaná hodnota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Dosiahnutá hodnota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Percento plnenia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321191"/>
                  </a:ext>
                </a:extLst>
              </a:tr>
              <a:tr h="391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P0285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podnikov, ktoré dostávajú nefinančnú podporu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podniky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142,00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568,00%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1242423"/>
                  </a:ext>
                </a:extLst>
              </a:tr>
              <a:tr h="5523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P0307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podporených aktivít na účely zvyšovania účasti SR v ERA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237,00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263,33%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10141471"/>
                  </a:ext>
                </a:extLst>
              </a:tr>
              <a:tr h="391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P0316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podporených účastí zo SR v ERA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333,33%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63344423"/>
                  </a:ext>
                </a:extLst>
              </a:tr>
              <a:tr h="391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P0589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zrealizovaných informačných aktivít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265,00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662,25%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75384421"/>
                  </a:ext>
                </a:extLst>
              </a:tr>
              <a:tr h="391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P0762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publikácií vytvorených v rámci projektu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36,00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360,00%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67831516"/>
                  </a:ext>
                </a:extLst>
              </a:tr>
              <a:tr h="391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P0863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účastníkov informačných aktivít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500,00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12 000,00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2 400,20%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93582669"/>
                  </a:ext>
                </a:extLst>
              </a:tr>
              <a:tr h="391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P0902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úspešných podporených účastí zo SR v ERA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39,00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975,00%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46656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5940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Obrázok 1">
            <a:extLst>
              <a:ext uri="{FF2B5EF4-FFF2-40B4-BE49-F238E27FC236}">
                <a16:creationId xmlns:a16="http://schemas.microsoft.com/office/drawing/2014/main" id="{3DC428C9-4F8A-C4A6-6246-C8BE11250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Obrázok 2">
            <a:extLst>
              <a:ext uri="{FF2B5EF4-FFF2-40B4-BE49-F238E27FC236}">
                <a16:creationId xmlns:a16="http://schemas.microsoft.com/office/drawing/2014/main" id="{092D6B41-6A71-A2B6-2D12-0930BFE7D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BlokTextu 13">
            <a:extLst>
              <a:ext uri="{FF2B5EF4-FFF2-40B4-BE49-F238E27FC236}">
                <a16:creationId xmlns:a16="http://schemas.microsoft.com/office/drawing/2014/main" id="{FE746245-B10C-5866-3E29-DCD99AAC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Hodnotenie príspevku OP II k rozvoju medzinárodnej VaV spolupráce slovenských inštitúcií</a:t>
            </a:r>
          </a:p>
          <a:p>
            <a:pPr algn="ctr" eaLnBrk="1" hangingPunct="1"/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</a:t>
            </a:r>
            <a:endParaRPr lang="sk-SK" altLang="sk-SK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532" name="Skupina 10">
            <a:extLst>
              <a:ext uri="{FF2B5EF4-FFF2-40B4-BE49-F238E27FC236}">
                <a16:creationId xmlns:a16="http://schemas.microsoft.com/office/drawing/2014/main" id="{B7F6CA41-8AB5-6E07-EC4F-0FC0CF6E2A01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-26988"/>
            <a:ext cx="5364162" cy="641351"/>
            <a:chOff x="3203848" y="847651"/>
            <a:chExt cx="5940152" cy="710206"/>
          </a:xfrm>
        </p:grpSpPr>
        <p:pic>
          <p:nvPicPr>
            <p:cNvPr id="22536" name="Obrázok 7">
              <a:extLst>
                <a:ext uri="{FF2B5EF4-FFF2-40B4-BE49-F238E27FC236}">
                  <a16:creationId xmlns:a16="http://schemas.microsoft.com/office/drawing/2014/main" id="{373B0A30-F50A-5BB6-7B65-6D159786E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847651"/>
              <a:ext cx="5940152" cy="710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Obrázok 8">
              <a:extLst>
                <a:ext uri="{FF2B5EF4-FFF2-40B4-BE49-F238E27FC236}">
                  <a16:creationId xmlns:a16="http://schemas.microsoft.com/office/drawing/2014/main" id="{50A33362-85A5-1915-1B04-36DADD4C6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>
              <a:fillRect/>
            </a:stretch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3" name="Nadpis 1">
            <a:extLst>
              <a:ext uri="{FF2B5EF4-FFF2-40B4-BE49-F238E27FC236}">
                <a16:creationId xmlns:a16="http://schemas.microsoft.com/office/drawing/2014/main" id="{3266A23D-0C6C-A0EB-332D-E71EE519E261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8" y="836513"/>
            <a:ext cx="8497888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Hlavné identifikované prínosy podporených dopytových projektov vo vzťahu k medzinárodnej spolupráci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448B64DE-A077-827E-2DC1-FD142D24729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262" y="2204864"/>
            <a:ext cx="8497887" cy="3888631"/>
          </a:xfrm>
        </p:spPr>
        <p:txBody>
          <a:bodyPr>
            <a:norm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generovanie nových účastí v medzinárodných projektoch, ktoré boli identifikované prostredníctvom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teamingových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výziev (6 nových účastí v medzinárodných projektoch v rámci dvoch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teamingových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projektov – ide o skutočnosť, ktorá nie je obsahom MU predmetných projektov),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získanie nového medzinárodného </a:t>
            </a:r>
            <a:r>
              <a:rPr 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teamingového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projektu v programe HE – žiadateľ Národné lesnícke centrum – </a:t>
            </a:r>
            <a:r>
              <a:rPr lang="sk-SK" sz="1400" u="sng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grant vo výške </a:t>
            </a:r>
            <a:r>
              <a:rPr lang="sk-SK" sz="1400" u="sng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14,71 mil. EUR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, z toho 8,7 mil. EUR NLC, 4,4 mil. EUR Výskumný ústav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papierenstva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a celulózy Bratislava,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a.s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. a 1,6 mil. EUR zahraničný partner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Fraunhofer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– 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tento úspech považujeme za priamo previazaný s tým, že z OP II bolo NLC podporené v rámci výzvy na podporu </a:t>
            </a:r>
            <a:r>
              <a:rPr 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teamingových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centier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u="sng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321 spoluprác s medzinárodnými špičkovými výskumníkmi 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(plnenie príslušného MU),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21 subjektov, ktoré podali žiadosť v rámci programov EÚ (plnenie príslušného MU)</a:t>
            </a:r>
            <a:endParaRPr lang="sk-SK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Symbol" pitchFamily="2" charset="2"/>
              <a:buChar char=""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68083"/>
      </p:ext>
    </p:extLst>
  </p:cSld>
  <p:clrMapOvr>
    <a:masterClrMapping/>
  </p:clrMapOvr>
</p:sld>
</file>

<file path=ppt/theme/theme1.xml><?xml version="1.0" encoding="utf-8"?>
<a:theme xmlns:a="http://schemas.openxmlformats.org/drawingml/2006/main" name="Úvo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a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ie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2352</Words>
  <Application>Microsoft Macintosh PowerPoint</Application>
  <PresentationFormat>Prezentácia na obrazovke (4:3)</PresentationFormat>
  <Paragraphs>178</Paragraphs>
  <Slides>13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13</vt:i4>
      </vt:variant>
    </vt:vector>
  </HeadingPairs>
  <TitlesOfParts>
    <vt:vector size="22" baseType="lpstr">
      <vt:lpstr>Arial</vt:lpstr>
      <vt:lpstr>Calibri</vt:lpstr>
      <vt:lpstr>Open Sans</vt:lpstr>
      <vt:lpstr>Symbol</vt:lpstr>
      <vt:lpstr>Times New Roman</vt:lpstr>
      <vt:lpstr>Wingdings</vt:lpstr>
      <vt:lpstr>Úvod</vt:lpstr>
      <vt:lpstr>Strana</vt:lpstr>
      <vt:lpstr>Koniec</vt:lpstr>
      <vt:lpstr>Prezentácia programu PowerPoint</vt:lpstr>
      <vt:lpstr>Základné informácie o hodnotení</vt:lpstr>
      <vt:lpstr>Hlavné identifikované systémové nedostatky</vt:lpstr>
      <vt:lpstr>Hlavné identifikované prínosy podpory medzinárodnej VaV spolupráce z prostriedkov OP II </vt:lpstr>
      <vt:lpstr>Hlavné identifikované prínosy NP SK4ERA - infraštruktúra</vt:lpstr>
      <vt:lpstr>Hlavné identifikované NP SK4ERA – služby pre VaV komunitu na Slovensku</vt:lpstr>
      <vt:lpstr>Hlavné identifikované prínosy NP SK4ERA – služby pre VaV komunitu priamo v Bruseli</vt:lpstr>
      <vt:lpstr>Hlavné identifikované prínosy NP SK4ERA – vybrané merateľné ukazovatele</vt:lpstr>
      <vt:lpstr>Hlavné identifikované prínosy podporených dopytových projektov vo vzťahu k medzinárodnej spolupráci</vt:lpstr>
      <vt:lpstr>Účasť SR v programoch Horizont – štatistické zhodnotenie</vt:lpstr>
      <vt:lpstr>Účasť SR v programoch Horizont – vecné zhodnotenie a odporúčania</vt:lpstr>
      <vt:lpstr>Základné odporúčania pre podporu z P SK</vt:lpstr>
      <vt:lpstr>Ďakujeme za pozornosť!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Počítač</dc:creator>
  <cp:lastModifiedBy>konzultant</cp:lastModifiedBy>
  <cp:revision>47</cp:revision>
  <dcterms:created xsi:type="dcterms:W3CDTF">2014-05-26T19:13:10Z</dcterms:created>
  <dcterms:modified xsi:type="dcterms:W3CDTF">2023-11-27T09:42:29Z</dcterms:modified>
</cp:coreProperties>
</file>