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</p:sldMasterIdLst>
  <p:sldIdLst>
    <p:sldId id="261" r:id="rId4"/>
    <p:sldId id="273" r:id="rId5"/>
    <p:sldId id="274" r:id="rId6"/>
    <p:sldId id="294" r:id="rId7"/>
    <p:sldId id="291" r:id="rId8"/>
    <p:sldId id="290" r:id="rId9"/>
    <p:sldId id="289" r:id="rId10"/>
    <p:sldId id="275" r:id="rId11"/>
    <p:sldId id="292" r:id="rId12"/>
    <p:sldId id="293" r:id="rId13"/>
    <p:sldId id="288" r:id="rId14"/>
    <p:sldId id="259" r:id="rId15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8"/>
    <p:restoredTop sz="94694"/>
  </p:normalViewPr>
  <p:slideViewPr>
    <p:cSldViewPr>
      <p:cViewPr varScale="1">
        <p:scale>
          <a:sx n="117" d="100"/>
          <a:sy n="117" d="100"/>
        </p:scale>
        <p:origin x="30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textu 7"/>
          <p:cNvSpPr>
            <a:spLocks noGrp="1"/>
          </p:cNvSpPr>
          <p:nvPr>
            <p:ph type="body" sz="quarter" idx="13"/>
          </p:nvPr>
        </p:nvSpPr>
        <p:spPr>
          <a:xfrm>
            <a:off x="250825" y="3645024"/>
            <a:ext cx="8642350" cy="8636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493ACD3A-BD6D-E9F8-10E6-BBE0A5DBB1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1B6E14AF-931C-5E48-9363-2C3A57AC60DA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0E4801F2-96FA-6AD8-64AD-8999D27790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E8D3AD6D-AB35-FD60-5C29-AB913E1320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0FB981A-013F-174E-90DF-A54346E7B11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821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iec +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dátumu 3">
            <a:extLst>
              <a:ext uri="{FF2B5EF4-FFF2-40B4-BE49-F238E27FC236}">
                <a16:creationId xmlns:a16="http://schemas.microsoft.com/office/drawing/2014/main" id="{34CB79C6-CE35-A27E-1EFD-16E34D9B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13256E-540A-C043-B053-05C36663CE2E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23F74548-A249-A264-CC39-766B73AA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017F975C-887B-D5FD-8B4F-736031B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00B85-0A94-7C4B-BDE8-932059F44DF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9819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18">
            <a:extLst>
              <a:ext uri="{FF2B5EF4-FFF2-40B4-BE49-F238E27FC236}">
                <a16:creationId xmlns:a16="http://schemas.microsoft.com/office/drawing/2014/main" id="{AEF40F0F-65B6-111D-4EC7-133DD27FC5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2349500"/>
            <a:ext cx="2449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sk-SK" altLang="sk-SK" sz="180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9" name="Zástupný symbol textu 2"/>
          <p:cNvSpPr>
            <a:spLocks noGrp="1"/>
          </p:cNvSpPr>
          <p:nvPr>
            <p:ph type="body" idx="13"/>
          </p:nvPr>
        </p:nvSpPr>
        <p:spPr>
          <a:xfrm>
            <a:off x="827584" y="2216845"/>
            <a:ext cx="7772400" cy="36604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33CF8C4F-3E98-6BF2-3879-152F063B06F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EAD5B9C-F9D7-9145-B9B4-003A2FB32156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3A5B7253-45F7-5D96-E257-930FCAA96B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B7AD76DC-1DD9-C9FE-3F8E-EDCA16284B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4633D32-6E9F-3A4B-9886-2E78277CDBB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26179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3 fotografie pod sebou +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18">
            <a:extLst>
              <a:ext uri="{FF2B5EF4-FFF2-40B4-BE49-F238E27FC236}">
                <a16:creationId xmlns:a16="http://schemas.microsoft.com/office/drawing/2014/main" id="{389C8FE7-7141-BAD6-EB27-A599A65F38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2349500"/>
            <a:ext cx="2449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sk-SK" altLang="sk-SK" sz="180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3" name="Zástupný symbol obrázka 12"/>
          <p:cNvSpPr>
            <a:spLocks noGrp="1"/>
          </p:cNvSpPr>
          <p:nvPr>
            <p:ph type="pic" sz="quarter" idx="13"/>
          </p:nvPr>
        </p:nvSpPr>
        <p:spPr>
          <a:xfrm>
            <a:off x="827088" y="2205038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14"/>
          </p:nvPr>
        </p:nvSpPr>
        <p:spPr>
          <a:xfrm>
            <a:off x="3132138" y="2205039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18" name="Zástupný symbol obrázka 12"/>
          <p:cNvSpPr>
            <a:spLocks noGrp="1"/>
          </p:cNvSpPr>
          <p:nvPr>
            <p:ph type="pic" sz="quarter" idx="15"/>
          </p:nvPr>
        </p:nvSpPr>
        <p:spPr>
          <a:xfrm>
            <a:off x="827584" y="3429174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19" name="Zástupný symbol textu 14"/>
          <p:cNvSpPr>
            <a:spLocks noGrp="1"/>
          </p:cNvSpPr>
          <p:nvPr>
            <p:ph type="body" sz="quarter" idx="16"/>
          </p:nvPr>
        </p:nvSpPr>
        <p:spPr>
          <a:xfrm>
            <a:off x="3132634" y="3429175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20" name="Zástupný symbol obrázka 12"/>
          <p:cNvSpPr>
            <a:spLocks noGrp="1"/>
          </p:cNvSpPr>
          <p:nvPr>
            <p:ph type="pic" sz="quarter" idx="17"/>
          </p:nvPr>
        </p:nvSpPr>
        <p:spPr>
          <a:xfrm>
            <a:off x="827584" y="4653310"/>
            <a:ext cx="2160736" cy="1151953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21" name="Zástupný symbol textu 14"/>
          <p:cNvSpPr>
            <a:spLocks noGrp="1"/>
          </p:cNvSpPr>
          <p:nvPr>
            <p:ph type="body" sz="quarter" idx="18"/>
          </p:nvPr>
        </p:nvSpPr>
        <p:spPr>
          <a:xfrm>
            <a:off x="3132634" y="4653311"/>
            <a:ext cx="5472112" cy="1151953"/>
          </a:xfrm>
        </p:spPr>
        <p:txBody>
          <a:bodyPr/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4"/>
            <a:endParaRPr lang="sk-SK" dirty="0"/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19FEBD10-0B07-13BF-1A08-794E537AEA8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fld id="{5007620F-7EB2-D44E-889A-864E83C90476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B7259F15-484D-D812-6A0D-45AFDBF780A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EDC3A6DD-67AE-248E-D951-5F64DBAC4384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AF745F5A-616C-7548-B5DC-0A081C529D8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2653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3 fotografie vedla seba +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0" name="Zástupný symbol obrázka 9"/>
          <p:cNvSpPr>
            <a:spLocks noGrp="1"/>
          </p:cNvSpPr>
          <p:nvPr>
            <p:ph type="pic" sz="quarter" idx="13"/>
          </p:nvPr>
        </p:nvSpPr>
        <p:spPr>
          <a:xfrm>
            <a:off x="1043112" y="2205038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4"/>
          </p:nvPr>
        </p:nvSpPr>
        <p:spPr>
          <a:xfrm>
            <a:off x="1043112" y="4292600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13" name="Zástupný symbol obrázka 9"/>
          <p:cNvSpPr>
            <a:spLocks noGrp="1"/>
          </p:cNvSpPr>
          <p:nvPr>
            <p:ph type="pic" sz="quarter" idx="15"/>
          </p:nvPr>
        </p:nvSpPr>
        <p:spPr>
          <a:xfrm>
            <a:off x="3491086" y="2204864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/>
          </a:p>
        </p:txBody>
      </p:sp>
      <p:sp>
        <p:nvSpPr>
          <p:cNvPr id="14" name="Zástupný symbol textu 11"/>
          <p:cNvSpPr>
            <a:spLocks noGrp="1"/>
          </p:cNvSpPr>
          <p:nvPr>
            <p:ph type="body" sz="quarter" idx="16"/>
          </p:nvPr>
        </p:nvSpPr>
        <p:spPr>
          <a:xfrm>
            <a:off x="3491086" y="4292426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15" name="Zástupný symbol obrázka 9"/>
          <p:cNvSpPr>
            <a:spLocks noGrp="1"/>
          </p:cNvSpPr>
          <p:nvPr>
            <p:ph type="pic" sz="quarter" idx="17"/>
          </p:nvPr>
        </p:nvSpPr>
        <p:spPr>
          <a:xfrm>
            <a:off x="5939358" y="2204864"/>
            <a:ext cx="2305050" cy="1944687"/>
          </a:xfrm>
        </p:spPr>
        <p:txBody>
          <a:bodyPr rtlCol="0">
            <a:normAutofit/>
          </a:bodyPr>
          <a:lstStyle>
            <a:lvl1pPr>
              <a:buFontTx/>
              <a:buNone/>
              <a:defRPr/>
            </a:lvl1pPr>
          </a:lstStyle>
          <a:p>
            <a:pPr lvl="0"/>
            <a:endParaRPr lang="sk-SK" noProof="0"/>
          </a:p>
        </p:txBody>
      </p:sp>
      <p:sp>
        <p:nvSpPr>
          <p:cNvPr id="16" name="Zástupný symbol textu 11"/>
          <p:cNvSpPr>
            <a:spLocks noGrp="1"/>
          </p:cNvSpPr>
          <p:nvPr>
            <p:ph type="body" sz="quarter" idx="18"/>
          </p:nvPr>
        </p:nvSpPr>
        <p:spPr>
          <a:xfrm>
            <a:off x="5939358" y="4292426"/>
            <a:ext cx="2305050" cy="1368425"/>
          </a:xfrm>
        </p:spPr>
        <p:txBody>
          <a:bodyPr>
            <a:norm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</a:lstStyle>
          <a:p>
            <a:pPr lvl="0"/>
            <a:r>
              <a:rPr lang="sk-SK" dirty="0"/>
              <a:t>Kliknite sem a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CA219633-BC09-133A-28D7-0C3E7462761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fld id="{ECA5CA51-55C7-F846-A031-CFD9D8DCD602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2EA7F66D-CD19-45D8-9332-1641823AE44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DCD0F212-5D98-86B8-690A-77CEB95D043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4641A521-832E-D942-A3BB-F0BDFD395F1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4742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584" y="2060848"/>
            <a:ext cx="8229600" cy="4093915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3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8AC222F7-A1B8-6BA0-7BB1-9B0DEDFD6B9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FC93F3D1-6A58-3C42-A2C8-56597EC66B8E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899E2309-54A3-6618-0635-4F8DC5F6C5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0E840A78-5423-4E5E-338E-B7E03D7986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229937E-E491-DD4A-BD4C-7198C4D11F7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652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27584" y="2215405"/>
            <a:ext cx="3816424" cy="37338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8" name="Nadpis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576064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9" name="Podnadpis 2"/>
          <p:cNvSpPr>
            <a:spLocks noGrp="1"/>
          </p:cNvSpPr>
          <p:nvPr>
            <p:ph type="subTitle" idx="13"/>
          </p:nvPr>
        </p:nvSpPr>
        <p:spPr>
          <a:xfrm>
            <a:off x="835496" y="1412776"/>
            <a:ext cx="7768952" cy="576064"/>
          </a:xfrm>
        </p:spPr>
        <p:txBody>
          <a:bodyPr/>
          <a:lstStyle>
            <a:lvl1pPr marL="0" indent="0" algn="l">
              <a:buNone/>
              <a:defRPr b="1">
                <a:solidFill>
                  <a:srgbClr val="AFD04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Kliknite sem a upravte štýl predlohy podnadpisov.</a:t>
            </a:r>
          </a:p>
        </p:txBody>
      </p:sp>
      <p:sp>
        <p:nvSpPr>
          <p:cNvPr id="10" name="Zástupný symbol obsahu 2"/>
          <p:cNvSpPr>
            <a:spLocks noGrp="1"/>
          </p:cNvSpPr>
          <p:nvPr>
            <p:ph sz="half" idx="14"/>
          </p:nvPr>
        </p:nvSpPr>
        <p:spPr>
          <a:xfrm>
            <a:off x="4860032" y="2215405"/>
            <a:ext cx="3744416" cy="37338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D526A3EC-0117-E49B-2F94-ADA9427512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2777DB1A-CAEF-C94F-A384-14EDEDA098E0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0EA2FE3F-4F0A-67BD-AC8F-D2AA6002BB9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BE230395-15DA-D0E0-BAC0-21D31D76D3F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9D6913E-96E8-6942-BCA0-80DF93A30E25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9859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EC1D2A-F5DF-4AF7-E1B7-4C2E7B88D976}"/>
              </a:ext>
            </a:extLst>
          </p:cNvPr>
          <p:cNvSpPr txBox="1">
            <a:spLocks/>
          </p:cNvSpPr>
          <p:nvPr userDrawn="1"/>
        </p:nvSpPr>
        <p:spPr>
          <a:xfrm>
            <a:off x="827088" y="908050"/>
            <a:ext cx="7772400" cy="576263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b="1">
                <a:solidFill>
                  <a:srgbClr val="595959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Kliknite sem a upravte štýl predlohy nadpisov.</a:t>
            </a:r>
          </a:p>
        </p:txBody>
      </p:sp>
      <p:sp>
        <p:nvSpPr>
          <p:cNvPr id="3" name="Zástupný symbol dátumu 2">
            <a:extLst>
              <a:ext uri="{FF2B5EF4-FFF2-40B4-BE49-F238E27FC236}">
                <a16:creationId xmlns:a16="http://schemas.microsoft.com/office/drawing/2014/main" id="{F7CAA776-B65C-5E43-C04B-3E1474602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4545E3-F56A-084B-A0A6-3C9F74E70795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4" name="Zástupný symbol päty 3">
            <a:extLst>
              <a:ext uri="{FF2B5EF4-FFF2-40B4-BE49-F238E27FC236}">
                <a16:creationId xmlns:a16="http://schemas.microsoft.com/office/drawing/2014/main" id="{7A15DB13-CC7F-FA33-C581-2BE7305EF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>
            <a:extLst>
              <a:ext uri="{FF2B5EF4-FFF2-40B4-BE49-F238E27FC236}">
                <a16:creationId xmlns:a16="http://schemas.microsoft.com/office/drawing/2014/main" id="{060E8EFF-1E6C-00FF-675E-C1DC8FBF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614FF-157A-334C-A73E-C31ACA2E82F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3556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F7DB4A1D-C1E0-4186-83C5-D24E4AFA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482D26-F2D7-F348-AA86-D7E9F7246945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C5BF6E2B-1E5F-0172-8A43-6C7741E0A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8F34BD30-A3A1-11CE-E3B0-0CFC1440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DD3C8-31D9-A045-BF26-C5DA84A21F0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0091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97152"/>
            <a:ext cx="864096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dirty="0"/>
              <a:t>Kliknite sem a upravte štýl predlohy nadpisov.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51520" y="898376"/>
            <a:ext cx="8640960" cy="389877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51520" y="5360442"/>
            <a:ext cx="8640960" cy="58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/>
              <a:t>Kliknite sem a upravte štýly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1A5762FB-3046-2D36-2A79-99DAC34C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EDFADD-40B0-DD4D-96C2-4258372CBCEB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832E437C-F49C-AE98-433B-F2A904B90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63C0CE3D-4CE0-8789-CD3C-65B6761B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A65FA-A2C5-1B4D-B839-36B573ECBB6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9225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8.png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478449BF-735D-D2CA-DE07-30E9437A9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70A4861-CA7D-724C-8C25-C90DC39331E8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71A0D01C-F58D-9B88-0349-BE2111002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6C98ADDE-A44F-04A5-BEDB-F0ED70AE2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4578C32-707B-2842-AF73-B5A86FC82BB7}" type="slidenum">
              <a:rPr lang="sk-SK" altLang="sk-SK"/>
              <a:pPr/>
              <a:t>‹#›</a:t>
            </a:fld>
            <a:endParaRPr lang="sk-SK" altLang="sk-SK"/>
          </a:p>
        </p:txBody>
      </p:sp>
      <p:pic>
        <p:nvPicPr>
          <p:cNvPr id="1029" name="Obrázok 6" descr="logo-white.png">
            <a:extLst>
              <a:ext uri="{FF2B5EF4-FFF2-40B4-BE49-F238E27FC236}">
                <a16:creationId xmlns:a16="http://schemas.microsoft.com/office/drawing/2014/main" id="{EC41E307-829C-F4F2-65DF-6D0094BE1E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30488"/>
            <a:ext cx="36734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textu 2">
            <a:extLst>
              <a:ext uri="{FF2B5EF4-FFF2-40B4-BE49-F238E27FC236}">
                <a16:creationId xmlns:a16="http://schemas.microsoft.com/office/drawing/2014/main" id="{913F063D-2751-CCA8-4F86-8DF40045F8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35013" y="1484313"/>
            <a:ext cx="8229600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štýly predlohy textu.</a:t>
            </a:r>
          </a:p>
          <a:p>
            <a:pPr lvl="1"/>
            <a:r>
              <a:rPr lang="sk-SK" altLang="sk-SK"/>
              <a:t>Druhá úroveň</a:t>
            </a:r>
          </a:p>
          <a:p>
            <a:pPr lvl="2"/>
            <a:r>
              <a:rPr lang="sk-SK" altLang="sk-SK"/>
              <a:t>Tretia úroveň</a:t>
            </a:r>
          </a:p>
          <a:p>
            <a:pPr lvl="3"/>
            <a:r>
              <a:rPr lang="sk-SK" altLang="sk-SK"/>
              <a:t>Štvrtá úroveň</a:t>
            </a:r>
          </a:p>
          <a:p>
            <a:pPr lvl="4"/>
            <a:r>
              <a:rPr lang="sk-SK" alt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131BEE5F-AD4B-C251-E59B-DA0A62809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F92991B-5DB6-E448-A158-46A72CA0A247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5E71D7DB-6E3C-582D-9958-37C3F33BF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A29C7593-983A-C6BA-04CB-980D14650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AD4FAE4-0D6E-FF43-9468-F0E2A6290872}" type="slidenum">
              <a:rPr lang="sk-SK" altLang="sk-SK"/>
              <a:pPr/>
              <a:t>‹#›</a:t>
            </a:fld>
            <a:endParaRPr lang="sk-SK" altLang="sk-SK"/>
          </a:p>
        </p:txBody>
      </p:sp>
      <p:pic>
        <p:nvPicPr>
          <p:cNvPr id="3078" name="Obrázok 6" descr="top.png">
            <a:extLst>
              <a:ext uri="{FF2B5EF4-FFF2-40B4-BE49-F238E27FC236}">
                <a16:creationId xmlns:a16="http://schemas.microsoft.com/office/drawing/2014/main" id="{485B2E9B-1981-782B-B005-CAD54FA875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ĺžnik 7">
            <a:extLst>
              <a:ext uri="{FF2B5EF4-FFF2-40B4-BE49-F238E27FC236}">
                <a16:creationId xmlns:a16="http://schemas.microsoft.com/office/drawing/2014/main" id="{EC5C0609-99DC-1C1E-1232-0D9F8BD5BEB9}"/>
              </a:ext>
            </a:extLst>
          </p:cNvPr>
          <p:cNvSpPr/>
          <p:nvPr userDrawn="1"/>
        </p:nvSpPr>
        <p:spPr>
          <a:xfrm>
            <a:off x="0" y="6021388"/>
            <a:ext cx="9144000" cy="836612"/>
          </a:xfrm>
          <a:prstGeom prst="rect">
            <a:avLst/>
          </a:prstGeom>
          <a:solidFill>
            <a:srgbClr val="AFD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k-SK"/>
          </a:p>
        </p:txBody>
      </p:sp>
      <p:pic>
        <p:nvPicPr>
          <p:cNvPr id="3080" name="Obrázok 8" descr="adresa.png">
            <a:extLst>
              <a:ext uri="{FF2B5EF4-FFF2-40B4-BE49-F238E27FC236}">
                <a16:creationId xmlns:a16="http://schemas.microsoft.com/office/drawing/2014/main" id="{8D8DE06A-74FB-0291-6DBE-C18AAE859B3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Obrázok 9" descr="email.png">
            <a:extLst>
              <a:ext uri="{FF2B5EF4-FFF2-40B4-BE49-F238E27FC236}">
                <a16:creationId xmlns:a16="http://schemas.microsoft.com/office/drawing/2014/main" id="{67AB3CD7-2F18-30F9-FE0E-0A932AFE05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Obrázok 10" descr="gps.png">
            <a:extLst>
              <a:ext uri="{FF2B5EF4-FFF2-40B4-BE49-F238E27FC236}">
                <a16:creationId xmlns:a16="http://schemas.microsoft.com/office/drawing/2014/main" id="{0E2E7A23-CCB4-BF8B-9038-66B0C5EDB7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60928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Obrázok 11" descr="mobil.png">
            <a:extLst>
              <a:ext uri="{FF2B5EF4-FFF2-40B4-BE49-F238E27FC236}">
                <a16:creationId xmlns:a16="http://schemas.microsoft.com/office/drawing/2014/main" id="{7CFCC0C5-F91D-E41D-5746-3B06EBAB88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0928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Obrázok 12" descr="web.png">
            <a:extLst>
              <a:ext uri="{FF2B5EF4-FFF2-40B4-BE49-F238E27FC236}">
                <a16:creationId xmlns:a16="http://schemas.microsoft.com/office/drawing/2014/main" id="{583FB990-9C01-B871-7629-B03D895A80E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6092825"/>
            <a:ext cx="287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BlokTextu 13">
            <a:extLst>
              <a:ext uri="{FF2B5EF4-FFF2-40B4-BE49-F238E27FC236}">
                <a16:creationId xmlns:a16="http://schemas.microsoft.com/office/drawing/2014/main" id="{30E978F2-2A54-968D-E9BA-4D8005DDCE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55650" y="6092825"/>
            <a:ext cx="1223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 dirty="0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Visions, </a:t>
            </a:r>
            <a:r>
              <a:rPr lang="sk-SK" altLang="sk-SK" sz="1000" b="1" dirty="0" err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s.r.o</a:t>
            </a:r>
            <a:r>
              <a:rPr lang="sk-SK" altLang="sk-SK" sz="1000" b="1" dirty="0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eaLnBrk="1" hangingPunct="1"/>
            <a:r>
              <a:rPr lang="sk-SK" altLang="sk-SK" sz="1000" b="1" dirty="0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J. </a:t>
            </a:r>
            <a:r>
              <a:rPr lang="sk-SK" altLang="sk-SK" sz="1000" b="1" dirty="0" err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Bottu</a:t>
            </a:r>
            <a:r>
              <a:rPr lang="sk-SK" altLang="sk-SK" sz="1000" b="1" dirty="0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 2 </a:t>
            </a:r>
          </a:p>
          <a:p>
            <a:pPr eaLnBrk="1" hangingPunct="1"/>
            <a:r>
              <a:rPr lang="sk-SK" altLang="sk-SK" sz="1000" b="1" dirty="0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917 01 Trnava</a:t>
            </a:r>
          </a:p>
          <a:p>
            <a:pPr eaLnBrk="1" hangingPunct="1"/>
            <a:r>
              <a:rPr lang="sk-SK" altLang="sk-SK" sz="1000" b="1" dirty="0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Slovakia</a:t>
            </a:r>
          </a:p>
        </p:txBody>
      </p:sp>
      <p:sp>
        <p:nvSpPr>
          <p:cNvPr id="3086" name="BlokTextu 14">
            <a:extLst>
              <a:ext uri="{FF2B5EF4-FFF2-40B4-BE49-F238E27FC236}">
                <a16:creationId xmlns:a16="http://schemas.microsoft.com/office/drawing/2014/main" id="{50D2400C-2137-C52F-CA31-F463010DBE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39975" y="6092825"/>
            <a:ext cx="1223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N: 17 562 3215</a:t>
            </a:r>
          </a:p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S: 32 586 6541</a:t>
            </a:r>
          </a:p>
        </p:txBody>
      </p:sp>
      <p:sp>
        <p:nvSpPr>
          <p:cNvPr id="3087" name="BlokTextu 15">
            <a:extLst>
              <a:ext uri="{FF2B5EF4-FFF2-40B4-BE49-F238E27FC236}">
                <a16:creationId xmlns:a16="http://schemas.microsoft.com/office/drawing/2014/main" id="{AC87B702-AEFD-A394-1D86-E13D2B36F8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24300" y="6092825"/>
            <a:ext cx="13684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+421 918 600 969</a:t>
            </a:r>
          </a:p>
        </p:txBody>
      </p:sp>
      <p:sp>
        <p:nvSpPr>
          <p:cNvPr id="3088" name="BlokTextu 16">
            <a:extLst>
              <a:ext uri="{FF2B5EF4-FFF2-40B4-BE49-F238E27FC236}">
                <a16:creationId xmlns:a16="http://schemas.microsoft.com/office/drawing/2014/main" id="{2C8DE8D5-9A63-3175-7EAC-3EE56571CE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651500" y="6092825"/>
            <a:ext cx="15843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 dirty="0" err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mikuscak@visions.cc</a:t>
            </a:r>
            <a:endParaRPr lang="sk-SK" altLang="sk-SK" sz="1000" b="1" dirty="0">
              <a:solidFill>
                <a:schemeClr val="bg1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89" name="BlokTextu 17">
            <a:extLst>
              <a:ext uri="{FF2B5EF4-FFF2-40B4-BE49-F238E27FC236}">
                <a16:creationId xmlns:a16="http://schemas.microsoft.com/office/drawing/2014/main" id="{EC8431C0-FD78-4DD3-875D-002834465C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67625" y="6092825"/>
            <a:ext cx="15843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sk-SK" altLang="sk-SK" sz="1000" b="1" dirty="0" err="1">
                <a:solidFill>
                  <a:schemeClr val="bg1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www.visions.cc</a:t>
            </a:r>
            <a:endParaRPr lang="sk-SK" altLang="sk-SK" sz="1000" b="1" dirty="0">
              <a:solidFill>
                <a:schemeClr val="bg1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595959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6C3BD757-C17A-88CC-F1F9-8BFAF344B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3BE4B6E-8473-AD4B-9681-3EB6AB342514}" type="datetimeFigureOut">
              <a:rPr lang="sk-SK" altLang="sk-SK"/>
              <a:pPr/>
              <a:t>27.11.2023</a:t>
            </a:fld>
            <a:endParaRPr lang="sk-SK" alt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DE832D25-0050-AA88-9B64-CD8F822BC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CEDACBDC-19D1-1F0D-7639-4917BA141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32B1857-DA30-394D-8D25-53FC9EB45A82}" type="slidenum">
              <a:rPr lang="sk-SK" altLang="sk-SK"/>
              <a:pPr/>
              <a:t>‹#›</a:t>
            </a:fld>
            <a:endParaRPr lang="sk-SK" altLang="sk-SK"/>
          </a:p>
        </p:txBody>
      </p:sp>
      <p:pic>
        <p:nvPicPr>
          <p:cNvPr id="12293" name="Obrázok 6" descr="logo-white.png">
            <a:extLst>
              <a:ext uri="{FF2B5EF4-FFF2-40B4-BE49-F238E27FC236}">
                <a16:creationId xmlns:a16="http://schemas.microsoft.com/office/drawing/2014/main" id="{2F36EE52-0300-15EA-F7DC-142D4B6BE1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457825"/>
            <a:ext cx="229711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Open Sans" pitchFamily="34" charset="0"/>
          <a:ea typeface="MS PGothic" panose="020B0600070205080204" pitchFamily="34" charset="-128"/>
          <a:cs typeface="Open Sans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MS PGothic" panose="020B0600070205080204" pitchFamily="34" charset="-128"/>
          <a:cs typeface="Open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Open Sans" charset="0"/>
          <a:ea typeface="ＭＳ Ｐゴシック" charset="0"/>
          <a:cs typeface="Open San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Zástupný symbol textu 1">
            <a:extLst>
              <a:ext uri="{FF2B5EF4-FFF2-40B4-BE49-F238E27FC236}">
                <a16:creationId xmlns:a16="http://schemas.microsoft.com/office/drawing/2014/main" id="{208EEB13-0C01-6197-17A3-5C102A65A2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auto">
          <a:xfrm>
            <a:off x="395536" y="2852936"/>
            <a:ext cx="8352928" cy="27363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sz="3600" b="1" dirty="0">
                <a:ea typeface="MS PGothic" panose="020B0600070205080204" pitchFamily="34" charset="-128"/>
              </a:rPr>
              <a:t>Hodnotenie príspevku národného projektu NITT SK II</a:t>
            </a:r>
          </a:p>
          <a:p>
            <a:pPr eaLnBrk="1" hangingPunct="1"/>
            <a:endParaRPr lang="sk-SK" altLang="sk-SK" b="1" dirty="0">
              <a:ea typeface="MS PGothic" panose="020B0600070205080204" pitchFamily="34" charset="-128"/>
            </a:endParaRPr>
          </a:p>
          <a:p>
            <a:pPr eaLnBrk="1" hangingPunct="1"/>
            <a:endParaRPr lang="sk-SK" altLang="sk-SK" sz="2200" b="1" dirty="0">
              <a:ea typeface="MS PGothic" panose="020B0600070205080204" pitchFamily="34" charset="-128"/>
            </a:endParaRPr>
          </a:p>
          <a:p>
            <a:pPr eaLnBrk="1" hangingPunct="1"/>
            <a:r>
              <a:rPr lang="sk-SK" altLang="sk-SK" sz="2200" b="1" dirty="0">
                <a:ea typeface="MS PGothic" panose="020B0600070205080204" pitchFamily="34" charset="-128"/>
              </a:rPr>
              <a:t>Prezentácia pre Pracovnú skupinu </a:t>
            </a:r>
            <a:r>
              <a:rPr lang="nl-NL" altLang="sk-SK" sz="2200" b="1" dirty="0">
                <a:ea typeface="MS PGothic" panose="020B0600070205080204" pitchFamily="34" charset="-128"/>
              </a:rPr>
              <a:t>pre hodnotenie OP II, časť VaI, </a:t>
            </a:r>
            <a:r>
              <a:rPr lang="sk-SK" altLang="sk-SK" sz="2200" b="1" dirty="0">
                <a:ea typeface="MS PGothic" panose="020B0600070205080204" pitchFamily="34" charset="-128"/>
              </a:rPr>
              <a:t>Bratislava, 28.11.2023</a:t>
            </a:r>
            <a:endParaRPr lang="en-US" altLang="sk-SK" sz="2200" b="1" dirty="0">
              <a:ea typeface="MS PGothic" panose="020B0600070205080204" pitchFamily="34" charset="-128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E38DC008-995E-B6F5-5458-5802FF4D5754}"/>
              </a:ext>
            </a:extLst>
          </p:cNvPr>
          <p:cNvSpPr txBox="1"/>
          <p:nvPr/>
        </p:nvSpPr>
        <p:spPr>
          <a:xfrm>
            <a:off x="0" y="1640994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200" b="1" dirty="0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Hodnotenie Operačného programu Integrovaná infraštruktúra, </a:t>
            </a:r>
          </a:p>
          <a:p>
            <a:pPr algn="ctr"/>
            <a:r>
              <a:rPr lang="sk-SK" sz="2200" b="1" dirty="0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časť výskum a inovácie v gescii MŠVVaŠ SR </a:t>
            </a:r>
          </a:p>
        </p:txBody>
      </p:sp>
      <p:sp>
        <p:nvSpPr>
          <p:cNvPr id="7" name="Zástupný symbol textu 1">
            <a:extLst>
              <a:ext uri="{FF2B5EF4-FFF2-40B4-BE49-F238E27FC236}">
                <a16:creationId xmlns:a16="http://schemas.microsoft.com/office/drawing/2014/main" id="{472EA227-A6F6-EBF3-CFC9-161BDA0B1D50}"/>
              </a:ext>
            </a:extLst>
          </p:cNvPr>
          <p:cNvSpPr txBox="1">
            <a:spLocks/>
          </p:cNvSpPr>
          <p:nvPr/>
        </p:nvSpPr>
        <p:spPr bwMode="auto">
          <a:xfrm>
            <a:off x="251520" y="5517232"/>
            <a:ext cx="889248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sk-SK" altLang="sk-SK" b="1" dirty="0">
              <a:ea typeface="MS PGothic" panose="020B0600070205080204" pitchFamily="34" charset="-128"/>
            </a:endParaRPr>
          </a:p>
          <a:p>
            <a:pPr marL="357188" indent="0" algn="l" eaLnBrk="1" hangingPunct="1"/>
            <a:r>
              <a:rPr lang="sk-SK" altLang="sk-SK" sz="1600" b="1" dirty="0">
                <a:ea typeface="MS PGothic" panose="020B0600070205080204" pitchFamily="34" charset="-128"/>
              </a:rPr>
              <a:t>Visions Consulting, s.r.o.	</a:t>
            </a:r>
          </a:p>
          <a:p>
            <a:pPr marL="357188" indent="0" algn="l" eaLnBrk="1" hangingPunct="1"/>
            <a:r>
              <a:rPr lang="sk-SK" altLang="sk-SK" sz="1600" b="1" dirty="0">
                <a:ea typeface="MS PGothic" panose="020B0600070205080204" pitchFamily="34" charset="-128"/>
              </a:rPr>
              <a:t>Hodnotenie realizované na základe zmluvy o dielo </a:t>
            </a:r>
            <a:r>
              <a:rPr lang="sk-SK" sz="1600" b="1" dirty="0">
                <a:ea typeface="MS PGothic" panose="020B0600070205080204" pitchFamily="34" charset="-128"/>
              </a:rPr>
              <a:t>č. 0513/2023 z 24.08.2023 </a:t>
            </a:r>
            <a:endParaRPr lang="en-US" altLang="sk-SK" sz="1600" b="1" dirty="0">
              <a:ea typeface="MS PGothic" panose="020B0600070205080204" pitchFamily="34" charset="-128"/>
            </a:endParaRP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E034D155-7B44-B576-DF03-3A89FF8A75CC}"/>
              </a:ext>
            </a:extLst>
          </p:cNvPr>
          <p:cNvGrpSpPr/>
          <p:nvPr/>
        </p:nvGrpSpPr>
        <p:grpSpPr>
          <a:xfrm>
            <a:off x="958355" y="260648"/>
            <a:ext cx="7227289" cy="864096"/>
            <a:chOff x="958355" y="260648"/>
            <a:chExt cx="7227289" cy="864096"/>
          </a:xfrm>
        </p:grpSpPr>
        <p:pic>
          <p:nvPicPr>
            <p:cNvPr id="2" name="Obrázok 1">
              <a:extLst>
                <a:ext uri="{FF2B5EF4-FFF2-40B4-BE49-F238E27FC236}">
                  <a16:creationId xmlns:a16="http://schemas.microsoft.com/office/drawing/2014/main" id="{AED574F2-819F-BBE7-7AC1-769872486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355" y="260648"/>
              <a:ext cx="7227289" cy="864096"/>
            </a:xfrm>
            <a:prstGeom prst="rect">
              <a:avLst/>
            </a:prstGeom>
          </p:spPr>
        </p:pic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588AED6C-B5C5-50C5-CC66-7110D8A9D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5705396" y="264839"/>
              <a:ext cx="2480248" cy="8599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2851" y="90872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III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1520" y="1484983"/>
            <a:ext cx="8497620" cy="489634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Odporúčame MŠVVaŠ SR rozšíriť obsahové zameranie národného TT systému aj na aktívne stimulovanie využívania verejnej výskumnej infraštruktúry ako nového nástroja na zintenzívnenie </a:t>
            </a:r>
            <a:r>
              <a:rPr 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medzisektorovej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k-SK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VaV</a:t>
            </a:r>
            <a:r>
              <a:rPr 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spolupráce s cieľom zvýšiť intenzitu tvorby nového duševného vlastníctva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sk-SK" altLang="sk-SK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Tento aspekt aktívnemu prístupu k riadeniu využívania verejnej výskumnej infraštruktúry na Slovensku zatiaľ úplne chýba.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endParaRPr lang="sk-SK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Aktívna celonárodná koordinácia a akcelerácia spolupráce medzi podnikateľským sektorom a nepodnikateľskými výskumnými inštitúciami (SAV, štátne výskumné inštitúcie, verejné výskumné inštitúcie, vysoké školy, neziskové výskumné inštitúcie) vlastniacimi verejnú výskumu infraštruktúru – pričom by išlo najmä o nasledovné: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vypracovanie spoločných národných štandardov v oblasti manažmentu verejných výskumných infraštruktúr,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vypracovanie verejne dostupného katalógu verejnej výskumnej infraštruktúry zameraného na potreby podnikateľskej sféry, vrátane zverejnenie dostupných voľných kapacít pre spoluprácu s externým prostredím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vypracovanie spoločných národných štandardov v oblasti podmienok pre využívanie verejnej výskumnej infraštruktúry zo strany podnikateľskej sféry (cenotvorba/ďalšie podmienky a pod.).</a:t>
            </a:r>
          </a:p>
        </p:txBody>
      </p:sp>
    </p:spTree>
    <p:extLst>
      <p:ext uri="{BB962C8B-B14F-4D97-AF65-F5344CB8AC3E}">
        <p14:creationId xmlns:p14="http://schemas.microsoft.com/office/powerpoint/2010/main" val="3618235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IV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628800"/>
            <a:ext cx="8497620" cy="475214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rámci národného systému pre TT v oblasti VaV sektoru by sa mala zriadiť „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Autorita pre presadzovanie zásad TT v oblasti VaV sektora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ktorej základné kompetencie by mali byť nasledovné:</a:t>
            </a:r>
          </a:p>
          <a:p>
            <a:pPr marL="742950" lvl="1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MS PGothic" panose="020B0600070205080204" pitchFamily="34" charset="-128"/>
              </a:rPr>
              <a:t>disponuje motivačnými nástrojmi, vyhodnocuje plnenie podmienok pre sprístupnenie a sprístupňuje motivačné nástroje pre výskumné inštitúcie,</a:t>
            </a:r>
          </a:p>
          <a:p>
            <a:pPr marL="742950" lvl="1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MS PGothic" panose="020B0600070205080204" pitchFamily="34" charset="-128"/>
              </a:rPr>
              <a:t>vyhodnocuje plnenie podmienok minimálneho štandardu a poskytuje podklady pre uplatnenie reštriktívnych nástrojov,</a:t>
            </a:r>
          </a:p>
          <a:p>
            <a:pPr marL="742950" lvl="1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  <a:ea typeface="MS PGothic" panose="020B0600070205080204" pitchFamily="34" charset="-128"/>
              </a:rPr>
              <a:t>ustanovuje podmienky minimálneho štandardu a samostatne aj v koordinácii s inými inštitúciami realizuje nástroje propagácie a zvyšovania povedomia.</a:t>
            </a:r>
          </a:p>
          <a:p>
            <a:pPr>
              <a:lnSpc>
                <a:spcPct val="110000"/>
              </a:lnSpc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sk-SK" altLang="sk-SK" sz="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Odporúčame MŠVVaŠ SR, aby sa v nasledujúcom období v spolupráci s ďalšími relevantnými inštitúciami zameralo na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odstraňovanie prekážok a deformácií pre realizáciu TT na Slovensku a na uvedené využilo pripravené návrhy na legislatívne zmeny zo strany CVTI SR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(ide o návrhy na zmeny zákona č. 278/1993 Z. z. o správe majetku štátu.; zákona č. 176/2004 Z. z. o nakladaní s majetkom verejnoprávnych inštitúcií a zákona č. 243/2017 Z. z. o verejnej výskumnej inštitúcii.</a:t>
            </a:r>
          </a:p>
        </p:txBody>
      </p:sp>
    </p:spTree>
    <p:extLst>
      <p:ext uri="{BB962C8B-B14F-4D97-AF65-F5344CB8AC3E}">
        <p14:creationId xmlns:p14="http://schemas.microsoft.com/office/powerpoint/2010/main" val="320035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>
            <a:extLst>
              <a:ext uri="{FF2B5EF4-FFF2-40B4-BE49-F238E27FC236}">
                <a16:creationId xmlns:a16="http://schemas.microsoft.com/office/drawing/2014/main" id="{E8210DC2-3E82-28EF-781B-C8BFDE886F5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86226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sk-SK" dirty="0" err="1"/>
              <a:t>Ďakujeme</a:t>
            </a:r>
            <a:r>
              <a:rPr lang="en-US" altLang="sk-SK" dirty="0"/>
              <a:t> za </a:t>
            </a:r>
            <a:r>
              <a:rPr lang="en-US" altLang="sk-SK" dirty="0" err="1"/>
              <a:t>pozornosť</a:t>
            </a:r>
            <a:r>
              <a:rPr lang="en-US" altLang="sk-SK" dirty="0"/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informácie o hodnotení a zistenia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CB380643-C3AF-B77D-F0C0-8FA9DB0C3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50" y="1412776"/>
            <a:ext cx="8497621" cy="576263"/>
          </a:xfrm>
        </p:spPr>
        <p:txBody>
          <a:bodyPr/>
          <a:lstStyle/>
          <a:p>
            <a:pPr algn="just" eaLnBrk="1" hangingPunct="1"/>
            <a:r>
              <a:rPr lang="sk-SK" altLang="sk-SK" dirty="0"/>
              <a:t>Účel:  posúdenie prínosov NP k zvýšeniu výkonnosti systému VaV prostredníctvom horizontálnej podpory technologického transferu  </a:t>
            </a: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2191604"/>
            <a:ext cx="8497620" cy="418934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 II bol okrem iného zameraný aj na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podporu problematiky duševného vlastníctva a transferu technológií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prostredníctvom národného projektu. Pri hodnotení prínosov investícií EŠIF do výskumno-vývojového sektora na Slovensku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túto aktivitu hodnotíme ako jednu z najprínosnejších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 to z nasledovných dôvodov: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programovom období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2007-2013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nepodnikateľské výskumné inštitúcie (SAV, vysoké školy) na Slovensku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vykazovali prakticky nulovú aktivitu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oblasti transferu technológií a poznatkov do praxe,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vysoké školy a Slovenská akadémia vied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nemali žiadne interné útvary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 ani interné predpisy z oblasti ochrany duševného vlastníctva a jeho prípadnej komercializácie,</a:t>
            </a:r>
          </a:p>
          <a:p>
            <a:pPr marL="285750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oblasť ochrany duševného vlastníctva v týchto inštitúciách 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nebola vnímaná ako prioritná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 aj keď sa realizovala, išlo o osamotené ad hoc aktivity, resp. výsledky výskumu a vývoja z aktivít realizovaných výskumníkmi týchto inštitúcií, boli realizované mimo ich materských akademických inštitúcií.</a:t>
            </a:r>
          </a:p>
          <a:p>
            <a:pPr marL="742950" lvl="1" indent="-285750" algn="just" eaLnBrk="1" hangingPunct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endParaRPr lang="sk-SK" altLang="sk-SK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8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8" y="908521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</a:t>
            </a:r>
            <a:r>
              <a:rPr lang="sk-SK" altLang="sk-SK" sz="2000" dirty="0"/>
              <a:t> 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zložky vytvorenej infraštruktúry v oblasti TT ako hlavný prínos NP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Tabuľka 16">
            <a:extLst>
              <a:ext uri="{FF2B5EF4-FFF2-40B4-BE49-F238E27FC236}">
                <a16:creationId xmlns:a16="http://schemas.microsoft.com/office/drawing/2014/main" id="{10FA86C2-6B5C-8CBC-6AB5-BF1EA15CE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069991"/>
              </p:ext>
            </p:extLst>
          </p:nvPr>
        </p:nvGraphicFramePr>
        <p:xfrm>
          <a:off x="180000" y="1717132"/>
          <a:ext cx="8741430" cy="4592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672">
                  <a:extLst>
                    <a:ext uri="{9D8B030D-6E8A-4147-A177-3AD203B41FA5}">
                      <a16:colId xmlns:a16="http://schemas.microsoft.com/office/drawing/2014/main" val="3358337181"/>
                    </a:ext>
                  </a:extLst>
                </a:gridCol>
                <a:gridCol w="4853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0081">
                <a:tc gridSpan="3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Stav infraštruktúry pre TT na Slovenských akademických inštitúciách v roku 2009</a:t>
                      </a:r>
                    </a:p>
                  </a:txBody>
                  <a:tcPr marL="72000" marR="72000" marT="72000" marB="7200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41"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Funkčné CTT na akademických inštitúciách</a:t>
                      </a: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sk-SK" sz="1000" noProof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9935" marR="49935" marT="0" marB="0"/>
                </a:tc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žiadne, 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280"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Personálne TT kapacity na akademických inštitúciách</a:t>
                      </a: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sk-SK" sz="1000" noProof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9935" marR="49935" marT="0" marB="0"/>
                </a:tc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žiadne,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301"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Interné pravidlá pre oblasť TT na akademických inštitúciách</a:t>
                      </a: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sk-SK" sz="1000" noProof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9935" marR="49935" marT="0" marB="0"/>
                </a:tc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žiadne; interné riadiace dokumenty akademických inštitúcií sa problematike TT nevenovali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941"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Národný Patentový fond</a:t>
                      </a: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sk-SK" sz="1000" noProof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9935" marR="49935" marT="0" marB="0"/>
                </a:tc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neexistoval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941"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Národný Proof of Market/Proof of Concept fond</a:t>
                      </a: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sk-SK" sz="1000" noProof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9935" marR="49935" marT="0" marB="0"/>
                </a:tc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neexistoval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941"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Podporené služby pre TT na národnej úrovni</a:t>
                      </a: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sk-SK" sz="1000" noProof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49935" marR="49935" marT="0" marB="0"/>
                </a:tc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neexistovali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032">
                <a:tc gridSpan="3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Stav infraštruktúry pre TT na Slovenských akademických inštitúciách v súčasnosti</a:t>
                      </a:r>
                    </a:p>
                  </a:txBody>
                  <a:tcPr marL="49935" marR="49935" marT="3600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Funkčné CTT na akademických inštitúciách</a:t>
                      </a:r>
                    </a:p>
                  </a:txBody>
                  <a:tcPr marL="49935" marR="49935" marT="0" marB="0" anchor="ctr"/>
                </a:tc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 (Slovenská akadémia vied (SAV); Univerzita Komenského v Bratislave (UK BA); Slovenská technická univerzita (STU); Prešovská univerzita (UNIPO); Slovenská poľnohospodárska univerzita (SPU); Trenčianska univerzita Alexandra Dubčeka (</a:t>
                      </a:r>
                      <a:r>
                        <a:rPr lang="sk-SK" sz="1000" noProof="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TnUAD</a:t>
                      </a: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); Žilinská univerzita (UNIZA); Technická univerzita vo Zvolene (TUZVO); Technická univerzita Košice (TUKE); Univerzita Pavla Jozefa Šafárika Košice (UPJŠ); Národné lesnícke centrum (NLC); Národné potravinárske a poľnohospodárske centrum (NPPC); Univerzita veterinárskeho lekárstva Košice (UVLF)</a:t>
                      </a:r>
                    </a:p>
                  </a:txBody>
                  <a:tcPr marL="49935" marR="49935" marT="0" marB="0" anchor="ctr"/>
                </a:tc>
                <a:tc hMerge="1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 (Slovenská akadémia vied (SAV); Univerzita Komenského v Bratislave (UK BA); Slovenská technická univerzita (STU); Prešovská univerzita (UNIPO); Slovenská poľnohospodárska univerzita (SPU); Trenčianska univerzita Alexandra Dubčeka (TnUAD); Žilinská univerzita (UNIZA); Technická univerzita vo Zvolene (TUZVO); Technická univerzita Košice (TUKE); Univerzita Pavla Jozefa Šafárika Košice (UPJŠ); Národné lesnícke centrum (NLC); Národné potravinárske a poľnohospodárske centrum (NPPC); Univerzita veterinárskeho lekárstva Košice (UVLF)</a:t>
                      </a:r>
                    </a:p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49935" marR="4993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Personálne TT kapacity na akademických inštitúciách</a:t>
                      </a:r>
                    </a:p>
                  </a:txBody>
                  <a:tcPr marL="49935" marR="49935" marT="0" marB="0" anchor="ctr"/>
                </a:tc>
                <a:tc gridSpan="2"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Pracoviská CTT na slovenských AI nedisponujú v súčasnosti dostatočnými personálnymi kapacitami. Priemerný počet odborných pracovníkov CTT na Slovensku je v rozmedzí 1-2, čo znamená, že títo pracovníci musia vykonávať agendu príslušnú pre viaceré odborné pozície. V prípade potreby požiadajú ad hoc o poskytnutie suplementárnych expertných výkonov z centrálnej úrovne (CTT pri CVTI SR).</a:t>
                      </a:r>
                    </a:p>
                  </a:txBody>
                  <a:tcPr marL="49935" marR="49935" marT="0" marB="0" anchor="ctr"/>
                </a:tc>
                <a:tc hMerge="1"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Pracoviská CTT na slovenských AI nedisponujú v súčasnosti dostatočnými personálnymi kapacitami. Priemerný počet odborných pracovníkov CTT na Slovensku je v rozmedzí 1-2, čo znamená, že títo pracovníci musia vykonávať agendu príslušnú pre viaceré odborné pozície. V prípade potreby požiadajú ad hoc o poskytnutie suplementárnych expertných výkonov z centrálnej úrovne (CTT pri CVTI SR).</a:t>
                      </a:r>
                    </a:p>
                  </a:txBody>
                  <a:tcPr marL="49935" marR="4993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75764">
                <a:tc>
                  <a:txBody>
                    <a:bodyPr/>
                    <a:lstStyle/>
                    <a:p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Základné kompetencie CTT</a:t>
                      </a:r>
                    </a:p>
                  </a:txBody>
                  <a:tcPr marL="49935" marR="49935" marT="0" marB="0"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Kompetencia priznaná všetkým 13 CTT: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prijímať hlásenia o vzniku duševného vlastníctva od zamestnancov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vykonávať priebežný monitoring výstupov vedecko-výskumných projektov na univerzite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vykonávať overovanie, či má inštitúcia investovať financie do priemyselno-právnej ochrany DV</a:t>
                      </a:r>
                    </a:p>
                  </a:txBody>
                  <a:tcPr marL="49935" marR="49935" marT="0" marB="0" anchor="ctr"/>
                </a:tc>
                <a:tc hMerge="1">
                  <a:txBody>
                    <a:bodyPr/>
                    <a:lstStyle/>
                    <a:p>
                      <a:pPr algn="just"/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Kompetencia priznaná všetkým 13 CTT: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prijímať hlásenia o vzniku duševného vlastníctva od zamestnancov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vykonávať priebežný monitoring výstupov vedecko-výskumných projektov na univerzite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vykonávať overovanie, či má inštitúcia investovať financie do priemyselno-právnej ochrany DV</a:t>
                      </a:r>
                    </a:p>
                  </a:txBody>
                  <a:tcPr marL="49935" marR="49935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07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521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zložky vytvorenej infraštruktúry v oblasti TT ako hlavný prínos NP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Tabuľka 16">
            <a:extLst>
              <a:ext uri="{FF2B5EF4-FFF2-40B4-BE49-F238E27FC236}">
                <a16:creationId xmlns:a16="http://schemas.microsoft.com/office/drawing/2014/main" id="{10FA86C2-6B5C-8CBC-6AB5-BF1EA15CE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907252"/>
              </p:ext>
            </p:extLst>
          </p:nvPr>
        </p:nvGraphicFramePr>
        <p:xfrm>
          <a:off x="179512" y="1816240"/>
          <a:ext cx="8741430" cy="3268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5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569">
                <a:tc>
                  <a:txBody>
                    <a:bodyPr/>
                    <a:lstStyle/>
                    <a:p>
                      <a:pPr marL="7200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Existujúce interné procesy a pravidlá pre realizáciu TT na akademických inštitúciách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00" b="0" kern="1200" noProof="0" dirty="0">
                          <a:solidFill>
                            <a:schemeClr val="dk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 CTT: Slovenská poľnohospodárska univerzita v Nitre (SPU), Slovenská technická univerzita v Bratislave (STU), Technická univerzita vo Zvolene (TUZVO), Žilinská univerzita v Žiline (UNIZA), Univerzita Pavla Jozefa Šafárika v Košiciach (UPJŠ); Slovenská akadémia vied (SAV), Univerzita Komenského v Bratislave (UK BA); Technická univerzita v Košiciach (TUKE),</a:t>
                      </a:r>
                    </a:p>
                  </a:txBody>
                  <a:tcPr marL="72000" marR="72000" marT="36000" marB="3600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9519">
                <a:tc>
                  <a:txBody>
                    <a:bodyPr/>
                    <a:lstStyle/>
                    <a:p>
                      <a:pPr marL="7200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Národný Patentový fond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Patentový fond je unikátna slovenská podporná štruktúra pre TT zriadená v rámci združenia Národné centrum TT SR. Fond finančne podporuje zabezpečenie najmä patentovej ochrany vynálezov, ktoré spĺňajú stanovené podmienky 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6025">
                <a:tc>
                  <a:txBody>
                    <a:bodyPr/>
                    <a:lstStyle/>
                    <a:p>
                      <a:pPr marL="7200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Národný Proof of Market/Proof of Concept fond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Proof of Market/Proof of Concept fond je slovenská podporná štruktúra pre TT na národnej úrovni. Fond má finančne podporovať overenie trhového dopytu po technológii/vynáleze (Proof of Market) a dovývoj technológie do prezentovateľného prototypu (Proof of Concept). Obdobne ako pri Patentovom fonde, aj tu musia podporené technológie plniť obdobné podmienky.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02857">
                <a:tc>
                  <a:txBody>
                    <a:bodyPr/>
                    <a:lstStyle/>
                    <a:p>
                      <a:pPr marL="7200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Podporené služby pre TT na národnej úrovni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00" noProof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Suplementárne podporné služby v procese TT sú silným nástrojom podpory snáh o systematickú realizáciu TT na slovenských akademických inštitúciách. Dodávka služieb z národnej úrovne takých, ktoré nevie akademická inštitúcia realizovať vlastnými silami, umožňuje previesť procesom TT aj také technológie, u ktorých by to sama nedokázala. Vzhľadom na relatívnu malosť slovenských akademických inštitúcií existuje potreba poskytovania suplementárnych podporných služieb centrálne z národnej úrovne.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66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189" y="92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Kvantitatívny prínos NP – príklady poskytnutých služieb a priebežný stav 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51520" y="1906320"/>
            <a:ext cx="8497620" cy="4475008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CVTI SR zrealizovalo 948 prípadov odborných služieb v nasledovnom type a rozsahu: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asistencia pri výbere výsledkov vedeckovýskumnej činnosti na priemyselno-právnu ochranu a odhad ich komerčného potenciálu – 280-krát,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vypracovanie stratégie priemyselno-právnej ochrany a komercializácie duševného vlastníctva – 45-krát,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príprava a podanie patentovej prihlášky a prihlášky pre všetky relevantné predmety priemyselného vlastníctva na patentových úradoch, zastupovanie pred patentovými úradmi – 325-krát,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marketingové prezentácie technológie – 72-krát,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vyhľadávanie partnerov pre komercializáciu a sprostredkovanie stretnutí s nimi – 56-krát,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vedenie rokovaní, sprevádzanie pri rokovaniach – 128-krát,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vypracovanie návrhov zmlúv a posúdenie návrhov zmlúv – 40-krát,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asistencia pri zakladaní a rozvoji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Spin-off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,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Spin-out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a </a:t>
            </a:r>
            <a:r>
              <a:rPr lang="sk-SK" sz="1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Start-up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Open Sans" panose="020B0606030504020204" pitchFamily="34" charset="0"/>
              </a:rPr>
              <a:t>  spoločností – 2-krát</a:t>
            </a: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84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521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Kvantitatívny</a:t>
            </a:r>
            <a:r>
              <a:rPr lang="sk-SK" altLang="sk-SK" sz="2000" dirty="0"/>
              <a:t> </a:t>
            </a:r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prínos NP meraný prostredníctvom vybraných merateľných ukazovateľov – aktuálny priebežný stav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uľka 3">
            <a:extLst>
              <a:ext uri="{FF2B5EF4-FFF2-40B4-BE49-F238E27FC236}">
                <a16:creationId xmlns:a16="http://schemas.microsoft.com/office/drawing/2014/main" id="{B3A77C70-8A64-513E-4131-266648F53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542600"/>
              </p:ext>
            </p:extLst>
          </p:nvPr>
        </p:nvGraphicFramePr>
        <p:xfrm>
          <a:off x="323527" y="2132857"/>
          <a:ext cx="8352929" cy="4084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6149">
                  <a:extLst>
                    <a:ext uri="{9D8B030D-6E8A-4147-A177-3AD203B41FA5}">
                      <a16:colId xmlns:a16="http://schemas.microsoft.com/office/drawing/2014/main" val="1754869001"/>
                    </a:ext>
                  </a:extLst>
                </a:gridCol>
                <a:gridCol w="3661205">
                  <a:extLst>
                    <a:ext uri="{9D8B030D-6E8A-4147-A177-3AD203B41FA5}">
                      <a16:colId xmlns:a16="http://schemas.microsoft.com/office/drawing/2014/main" val="2184409989"/>
                    </a:ext>
                  </a:extLst>
                </a:gridCol>
                <a:gridCol w="553974">
                  <a:extLst>
                    <a:ext uri="{9D8B030D-6E8A-4147-A177-3AD203B41FA5}">
                      <a16:colId xmlns:a16="http://schemas.microsoft.com/office/drawing/2014/main" val="1401825832"/>
                    </a:ext>
                  </a:extLst>
                </a:gridCol>
                <a:gridCol w="1144817">
                  <a:extLst>
                    <a:ext uri="{9D8B030D-6E8A-4147-A177-3AD203B41FA5}">
                      <a16:colId xmlns:a16="http://schemas.microsoft.com/office/drawing/2014/main" val="2869107686"/>
                    </a:ext>
                  </a:extLst>
                </a:gridCol>
                <a:gridCol w="1321795">
                  <a:extLst>
                    <a:ext uri="{9D8B030D-6E8A-4147-A177-3AD203B41FA5}">
                      <a16:colId xmlns:a16="http://schemas.microsoft.com/office/drawing/2014/main" val="3450172732"/>
                    </a:ext>
                  </a:extLst>
                </a:gridCol>
                <a:gridCol w="1024989">
                  <a:extLst>
                    <a:ext uri="{9D8B030D-6E8A-4147-A177-3AD203B41FA5}">
                      <a16:colId xmlns:a16="http://schemas.microsoft.com/office/drawing/2014/main" val="609202003"/>
                    </a:ext>
                  </a:extLst>
                </a:gridCol>
              </a:tblGrid>
              <a:tr h="555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Kód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Názov ukazovateľa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MJ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Plánovaná hodnota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Dosiahnutá hodnota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Percento plnenia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6191872"/>
                  </a:ext>
                </a:extLst>
              </a:tr>
              <a:tr h="394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P0280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podaných patentových prihlášok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225,00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84,44%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62267292"/>
                  </a:ext>
                </a:extLst>
              </a:tr>
              <a:tr h="555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P0355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prihlášok registrácie práv duševného vlastníctva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342,00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321,00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93,86%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5502849"/>
                  </a:ext>
                </a:extLst>
              </a:tr>
              <a:tr h="555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P0359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prístupov k zavedeným službám, nástrojom a aplikáciám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3 225,00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3224,00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99,97%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3415232"/>
                  </a:ext>
                </a:extLst>
              </a:tr>
              <a:tr h="313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P0589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zrealizovaných informačných aktivít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28,00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96,43%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56929156"/>
                  </a:ext>
                </a:extLst>
              </a:tr>
              <a:tr h="840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P0593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zrealizovaných podujatí súvisiacich s ochranou práv duševného vlastníctva a transferu technológií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78,00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97,50%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9487971"/>
                  </a:ext>
                </a:extLst>
              </a:tr>
              <a:tr h="311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P0762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publikácií vytvorených v rámci projektu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89,00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82,00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92,13%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63621109"/>
                  </a:ext>
                </a:extLst>
              </a:tr>
              <a:tr h="555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P0897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 podporených prípadov nových technológií a vynálezov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373,00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255,00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sk-SK" sz="13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68,36%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2164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80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Medzinárodné postavenie SR v oblasti TT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3190" y="1557175"/>
            <a:ext cx="8497620" cy="4752145"/>
          </a:xfrm>
        </p:spPr>
        <p:txBody>
          <a:bodyPr>
            <a:norm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V oblasti patentovej aktivity meranej PCT prihláškami je Slovenská republika</a:t>
            </a:r>
            <a:r>
              <a:rPr lang="sk-SK" sz="1400" b="1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 v porovnaní s úrovňou EÚ je na úrovni 33,1% </a:t>
            </a: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(zdroj: </a:t>
            </a:r>
            <a:r>
              <a:rPr lang="sk-SK" sz="1400" dirty="0" err="1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European</a:t>
            </a: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 </a:t>
            </a:r>
            <a:r>
              <a:rPr lang="sk-SK" sz="1400" dirty="0" err="1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Innovation</a:t>
            </a: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 </a:t>
            </a:r>
            <a:r>
              <a:rPr lang="sk-SK" sz="1400" dirty="0" err="1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Scoreboard</a:t>
            </a: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).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Pokiaľ berieme do úvahy dynamiku zmeny v rámci obdobia 2016-2023, tak v tejto aktivite Slovensko zaznamenalo pozitívnu zmenu v hodnote </a:t>
            </a:r>
            <a:r>
              <a:rPr lang="sk-SK" sz="1400" b="1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3,3%.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/>
                </a:solidFill>
                <a:effectLst/>
                <a:ea typeface="Open Sans" panose="020B0606030504020204" pitchFamily="34" charset="0"/>
              </a:rPr>
              <a:t>Táto situácia je spôsobená viacerými dôvodmi. Za najzásadnejšie považujeme nasledovné: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/>
                </a:solidFill>
                <a:effectLst/>
              </a:rPr>
              <a:t>aj keď je možné vnímať náznaky pozitívnej zmeny, výraznejšia pozitívna zmena v medzinárodných rebríčkoch je dlhodobou záležitosťou, ktorá presahuje jedno programové obdobie,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/>
                </a:solidFill>
                <a:effectLst/>
              </a:rPr>
              <a:t>aj keď aktivity v rámci infraštruktúry NITT SK vnímane pozitívne, stále je to len jedna časť aktivít, ktoré by mali byť na Slovensku realizované – pričom ďalšie aktivity a opatrenia je potrebné ešte len zrealizovať,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400" dirty="0">
                <a:solidFill>
                  <a:schemeClr val="tx1"/>
                </a:solidFill>
                <a:effectLst/>
              </a:rPr>
              <a:t>z pohľadu problematiky duševného vlastníctva na vedecko-výskumných inštitúciách je badateľné </a:t>
            </a:r>
            <a:r>
              <a:rPr lang="sk-SK" sz="1400" dirty="0" err="1">
                <a:solidFill>
                  <a:schemeClr val="tx1"/>
                </a:solidFill>
                <a:effectLst/>
              </a:rPr>
              <a:t>podfinancovanie</a:t>
            </a:r>
            <a:r>
              <a:rPr lang="sk-SK" sz="1400" dirty="0">
                <a:solidFill>
                  <a:schemeClr val="tx1"/>
                </a:solidFill>
                <a:effectLst/>
              </a:rPr>
              <a:t> všetkých aktivít majúcich vplyv na ochranu duševného vlastníctva a jeho komercializáciu, ako aj nedostatočná komercializácia výsledkov výskumu pochádzajúcich z vedecko-výskumných inštitúcií.</a:t>
            </a:r>
          </a:p>
        </p:txBody>
      </p:sp>
    </p:spTree>
    <p:extLst>
      <p:ext uri="{BB962C8B-B14F-4D97-AF65-F5344CB8AC3E}">
        <p14:creationId xmlns:p14="http://schemas.microsoft.com/office/powerpoint/2010/main" val="380828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686878"/>
            <a:ext cx="8497620" cy="469406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sk-SK" altLang="sk-SK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Primárne</a:t>
            </a: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odporúčame, aby MŠVVaŠ SR zabezpečilo z dostupných disponibilných zdrojov (kombinácia P SK a národných zdrojov) nezvratnosť prostredia vybudovaného v projektoch NITT SK a NITT SK II a zabezpečilo kontinuitu vo fungovaní infraštruktúry NITT SK 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dosiahnutie úplného dobudovania infraštruktúry pre TT tak, ako je tomu na akademických inštitúciách vyspelých krajín. </a:t>
            </a:r>
          </a:p>
          <a:p>
            <a:pPr algn="just" eaLnBrk="1" hangingPunct="1">
              <a:lnSpc>
                <a:spcPct val="130000"/>
              </a:lnSpc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 prípade, že toto odporúčanie nebude realizované, sme toho názoru, že pozícia Slovenska v rebríčkoch zameraných na meranie, či už inovačnej výkonnosti, či v oblasti rozvíjania práv duševného vlastníctva, mobilizácie patentovej a duševnej činnosti alebo budovania nástrojov, prostredia a metodiky pre systematickú realizáciu transferu technológií, nie stúpajúca, resp. stagnujúca, ale by kontinuálne klesala a budúcnosti na zvrátenie takéhoto stavu by bolo nevyhnutné vynaložiť ďaleko viac finančných prostriedkov, ako doteraz.  </a:t>
            </a:r>
          </a:p>
          <a:p>
            <a:pPr algn="just" eaLnBrk="1" hangingPunct="1">
              <a:lnSpc>
                <a:spcPct val="130000"/>
              </a:lnSpc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666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102C677D-8133-19EA-F8B5-C27876B5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5485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9391DA12-F4FE-8059-D273-43B3FE07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328"/>
            <a:ext cx="9144000" cy="476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13">
            <a:extLst>
              <a:ext uri="{FF2B5EF4-FFF2-40B4-BE49-F238E27FC236}">
                <a16:creationId xmlns:a16="http://schemas.microsoft.com/office/drawing/2014/main" id="{EF9BB2AF-5BCD-5E0C-0C0F-234F233B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132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sk-SK" sz="10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OP II, časť výskum a inovácie v gescii MŠVVaŠ SR - </a:t>
            </a:r>
            <a:r>
              <a:rPr lang="sk-SK" alt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Hodnotenie príspevku národného projektu NITT SK II</a:t>
            </a:r>
            <a:endParaRPr lang="sk-SK" sz="1000" b="1" kern="1200" dirty="0">
              <a:solidFill>
                <a:srgbClr val="FFFF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base"/>
            <a:r>
              <a:rPr lang="sk-SK" sz="1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školstva, vedy, výskumu a športu SR - Visions Consulting, s.r.o. – Bratislava, 28.11.2023 </a:t>
            </a:r>
            <a:endParaRPr lang="sk-SK" sz="12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E0638D9-3A64-E8C2-C14E-F700FFC31686}"/>
              </a:ext>
            </a:extLst>
          </p:cNvPr>
          <p:cNvGrpSpPr/>
          <p:nvPr/>
        </p:nvGrpSpPr>
        <p:grpSpPr>
          <a:xfrm>
            <a:off x="3779912" y="-27384"/>
            <a:ext cx="5364088" cy="641332"/>
            <a:chOff x="3203848" y="847651"/>
            <a:chExt cx="5940152" cy="710206"/>
          </a:xfrm>
        </p:grpSpPr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7D750F0D-ACCF-D79F-D20B-5F2CCA2A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847651"/>
              <a:ext cx="5940152" cy="710206"/>
            </a:xfrm>
            <a:prstGeom prst="rect">
              <a:avLst/>
            </a:prstGeom>
          </p:spPr>
        </p:pic>
        <p:pic>
          <p:nvPicPr>
            <p:cNvPr id="9" name="Obrázok 8">
              <a:extLst>
                <a:ext uri="{FF2B5EF4-FFF2-40B4-BE49-F238E27FC236}">
                  <a16:creationId xmlns:a16="http://schemas.microsoft.com/office/drawing/2014/main" id="{97BEF315-C7F7-BD52-35AE-0C1A0ECCB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1" t="36461" r="21112" b="36909"/>
            <a:stretch/>
          </p:blipFill>
          <p:spPr bwMode="auto">
            <a:xfrm>
              <a:off x="6938335" y="871342"/>
              <a:ext cx="2205665" cy="66678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Nadpis 1">
            <a:extLst>
              <a:ext uri="{FF2B5EF4-FFF2-40B4-BE49-F238E27FC236}">
                <a16:creationId xmlns:a16="http://schemas.microsoft.com/office/drawing/2014/main" id="{C6CF4C70-8329-E45A-5549-04B93C4C31FE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323527" y="908050"/>
            <a:ext cx="8497621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k-SK" altLang="sk-SK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Základné odporúčania II</a:t>
            </a:r>
            <a:endParaRPr lang="en-US" altLang="sk-SK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Zástupný symbol textu 3">
            <a:extLst>
              <a:ext uri="{FF2B5EF4-FFF2-40B4-BE49-F238E27FC236}">
                <a16:creationId xmlns:a16="http://schemas.microsoft.com/office/drawing/2014/main" id="{F3EC9B09-AC1B-C095-AECF-A4A7867513D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2851" y="1686878"/>
            <a:ext cx="8497620" cy="469406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sk-SK" altLang="sk-SK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Odporúčame MŠVVaŠ SR, aby sa v nasledujúcom období v spolupráci s ďalšími relevantnými inštitúciami zameralo na prijatie ďalších opatrení na podporu TT aktivít v sektore VaV</a:t>
            </a: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just" eaLnBrk="1" hangingPunct="1">
              <a:lnSpc>
                <a:spcPct val="130000"/>
              </a:lnSpc>
            </a:pPr>
            <a:endParaRPr lang="sk-SK" altLang="sk-SK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sk-SK" altLang="sk-SK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 vzťahu k doteraz zrealizovaným aktivitám NITT SK projektov odporúčame sa sústrediť na zavedenie nových prvkov a nástrojov do oblasti TT, ktoré by mali primäť slovenské akademické inštitúcie k dobudovaniu infraštruktúry potrebnej pre odborné nakladanie s majetkom v podobe duševného vlastníctva vytvoreného z verejných zdrojov (odborná realizácia TT) - tzv. minimálny štandard pre nakladanie s majetkom v podobe DV vytvoreného z verejných zdrojov a autorita pre presadzovanie štátnych politík v oblasti TT. </a:t>
            </a:r>
          </a:p>
        </p:txBody>
      </p:sp>
    </p:spTree>
    <p:extLst>
      <p:ext uri="{BB962C8B-B14F-4D97-AF65-F5344CB8AC3E}">
        <p14:creationId xmlns:p14="http://schemas.microsoft.com/office/powerpoint/2010/main" val="4280515592"/>
      </p:ext>
    </p:extLst>
  </p:cSld>
  <p:clrMapOvr>
    <a:masterClrMapping/>
  </p:clrMapOvr>
</p:sld>
</file>

<file path=ppt/theme/theme1.xml><?xml version="1.0" encoding="utf-8"?>
<a:theme xmlns:a="http://schemas.openxmlformats.org/drawingml/2006/main" name="Úvo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a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i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2175</Words>
  <Application>Microsoft Macintosh PowerPoint</Application>
  <PresentationFormat>Prezentácia na obrazovke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12</vt:i4>
      </vt:variant>
    </vt:vector>
  </HeadingPairs>
  <TitlesOfParts>
    <vt:vector size="21" baseType="lpstr">
      <vt:lpstr>Arial</vt:lpstr>
      <vt:lpstr>Calibri</vt:lpstr>
      <vt:lpstr>Courier New</vt:lpstr>
      <vt:lpstr>Open Sans</vt:lpstr>
      <vt:lpstr>Symbol</vt:lpstr>
      <vt:lpstr>Wingdings</vt:lpstr>
      <vt:lpstr>Úvod</vt:lpstr>
      <vt:lpstr>Strana</vt:lpstr>
      <vt:lpstr>Koniec</vt:lpstr>
      <vt:lpstr>Prezentácia programu PowerPoint</vt:lpstr>
      <vt:lpstr>Základné informácie o hodnotení a zistenia</vt:lpstr>
      <vt:lpstr>Základné zložky vytvorenej infraštruktúry v oblasti TT ako hlavný prínos NP</vt:lpstr>
      <vt:lpstr>Základné zložky vytvorenej infraštruktúry v oblasti TT ako hlavný prínos NP</vt:lpstr>
      <vt:lpstr>Kvantitatívny prínos NP – príklady poskytnutých služieb a priebežný stav </vt:lpstr>
      <vt:lpstr>Kvantitatívny prínos NP meraný prostredníctvom vybraných merateľných ukazovateľov – aktuálny priebežný stav</vt:lpstr>
      <vt:lpstr>Medzinárodné postavenie SR v oblasti TT</vt:lpstr>
      <vt:lpstr>Základné odporúčania I</vt:lpstr>
      <vt:lpstr>Základné odporúčania II</vt:lpstr>
      <vt:lpstr>Základné odporúčania III</vt:lpstr>
      <vt:lpstr>Základné odporúčania IV</vt:lpstr>
      <vt:lpstr>Ďakujeme za pozornosť!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Počítač</dc:creator>
  <cp:lastModifiedBy>konzultant</cp:lastModifiedBy>
  <cp:revision>51</cp:revision>
  <dcterms:created xsi:type="dcterms:W3CDTF">2014-05-26T19:13:10Z</dcterms:created>
  <dcterms:modified xsi:type="dcterms:W3CDTF">2023-11-27T09:41:01Z</dcterms:modified>
</cp:coreProperties>
</file>