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73" r:id="rId3"/>
    <p:sldId id="331" r:id="rId4"/>
    <p:sldId id="334" r:id="rId5"/>
    <p:sldId id="330" r:id="rId6"/>
    <p:sldId id="316" r:id="rId7"/>
    <p:sldId id="332" r:id="rId8"/>
    <p:sldId id="333" r:id="rId9"/>
    <p:sldId id="335" r:id="rId10"/>
    <p:sldId id="336" r:id="rId11"/>
    <p:sldId id="337" r:id="rId12"/>
    <p:sldId id="345" r:id="rId13"/>
    <p:sldId id="346" r:id="rId14"/>
    <p:sldId id="347" r:id="rId15"/>
    <p:sldId id="348" r:id="rId16"/>
    <p:sldId id="338" r:id="rId17"/>
    <p:sldId id="343" r:id="rId18"/>
    <p:sldId id="344" r:id="rId19"/>
    <p:sldId id="339" r:id="rId20"/>
    <p:sldId id="340" r:id="rId21"/>
    <p:sldId id="341" r:id="rId22"/>
    <p:sldId id="272" r:id="rId23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4489"/>
    <a:srgbClr val="F57B67"/>
    <a:srgbClr val="F4664E"/>
    <a:srgbClr val="EC2E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/>
  </p:normalViewPr>
  <p:slideViewPr>
    <p:cSldViewPr snapToGrid="0">
      <p:cViewPr varScale="1">
        <p:scale>
          <a:sx n="66" d="100"/>
          <a:sy n="66" d="100"/>
        </p:scale>
        <p:origin x="96" y="7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A651B5-0B8D-40DC-A1CA-112331623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8D0974F-6C50-4990-9FC4-CA20C51536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BEB6B424-BD31-43D1-86B0-412AA026A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3BDF-97A8-4A76-8BE6-A0798A46205B}" type="datetimeFigureOut">
              <a:rPr lang="sk-SK" smtClean="0"/>
              <a:t>19. 4. 2024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350E5B68-60DC-465F-9114-237A6C6B3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F378BF73-A1E5-45DF-BF4A-23B2A535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C7643-1E13-4A46-B07F-E7D908D9FDA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36541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271428-C30D-4D9A-B7BF-F04E3AFA3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zvislý text 2">
            <a:extLst>
              <a:ext uri="{FF2B5EF4-FFF2-40B4-BE49-F238E27FC236}">
                <a16:creationId xmlns:a16="http://schemas.microsoft.com/office/drawing/2014/main" id="{406EFB55-D04C-4C5D-A363-8482D037A4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7827045E-3666-4320-B8F9-C7516ABCA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3BDF-97A8-4A76-8BE6-A0798A46205B}" type="datetimeFigureOut">
              <a:rPr lang="sk-SK" smtClean="0"/>
              <a:t>19. 4. 2024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AE8B634B-D8AC-4321-A932-9CD3800C3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B0DEB732-7A16-4C0E-A6E0-C77BC4F8E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C7643-1E13-4A46-B07F-E7D908D9FDA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5074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15566621-79F5-4584-9C81-175705FE9C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zvislý text 2">
            <a:extLst>
              <a:ext uri="{FF2B5EF4-FFF2-40B4-BE49-F238E27FC236}">
                <a16:creationId xmlns:a16="http://schemas.microsoft.com/office/drawing/2014/main" id="{FBECE6EF-473D-49E9-9BAE-702F81C479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604B39EC-349B-48D7-9126-572195FF5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3BDF-97A8-4A76-8BE6-A0798A46205B}" type="datetimeFigureOut">
              <a:rPr lang="sk-SK" smtClean="0"/>
              <a:t>19. 4. 2024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6E27BF22-7BCD-4DB5-9D27-156A9D004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A06D1F08-AE9D-4284-BB55-1812FB5C3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C7643-1E13-4A46-B07F-E7D908D9FDA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42375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8AF930-CB08-4DFF-B2DF-19134B129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549E3BE-1A82-4DB0-B5C4-4463939E2B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99166878-8DCC-438C-AEFE-707D20E32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3BDF-97A8-4A76-8BE6-A0798A46205B}" type="datetimeFigureOut">
              <a:rPr lang="sk-SK" smtClean="0"/>
              <a:t>19. 4. 2024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CF5EC216-847E-42E2-931B-75650CF1D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05088E02-B5B0-4145-9642-E43E0A266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C7643-1E13-4A46-B07F-E7D908D9FDA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54319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D104CC-ADDB-41A0-A12B-2A5C39CA9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text 2">
            <a:extLst>
              <a:ext uri="{FF2B5EF4-FFF2-40B4-BE49-F238E27FC236}">
                <a16:creationId xmlns:a16="http://schemas.microsoft.com/office/drawing/2014/main" id="{943D9D5C-8258-4798-A4FA-85727F1F0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D00D9FE1-7116-478D-848E-F73B80AE2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3BDF-97A8-4A76-8BE6-A0798A46205B}" type="datetimeFigureOut">
              <a:rPr lang="sk-SK" smtClean="0"/>
              <a:t>19. 4. 2024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5AA577F4-9515-4F95-9CAB-93F6A6F8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18F28A11-012F-4D6D-96AF-76459E4B8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C7643-1E13-4A46-B07F-E7D908D9FDA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13109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9AF558-307E-4606-95F3-6DB13197E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139A264-AE84-4A98-B47E-1A82A5D3F2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9E3CEB43-0B89-4E51-86E2-D5CDBB19C4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2DAD93C6-4015-41F3-AA19-974EE9A9D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3BDF-97A8-4A76-8BE6-A0798A46205B}" type="datetimeFigureOut">
              <a:rPr lang="sk-SK" smtClean="0"/>
              <a:t>19. 4. 2024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4764C6E0-F04A-4084-B499-FC59010DC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1D7A5865-2FCF-453D-AA41-CBE1D5303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C7643-1E13-4A46-B07F-E7D908D9FDA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07738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A2B8EE-72D5-4676-A6E9-A9CF86492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text 2">
            <a:extLst>
              <a:ext uri="{FF2B5EF4-FFF2-40B4-BE49-F238E27FC236}">
                <a16:creationId xmlns:a16="http://schemas.microsoft.com/office/drawing/2014/main" id="{E277E9E3-1F7A-4C9D-8991-7158182A4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605F49B6-9DCE-4CB8-804C-103C058165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text 4">
            <a:extLst>
              <a:ext uri="{FF2B5EF4-FFF2-40B4-BE49-F238E27FC236}">
                <a16:creationId xmlns:a16="http://schemas.microsoft.com/office/drawing/2014/main" id="{F6252FE6-E8C9-4DAD-83CF-64C6548827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4F28E16F-0C59-49DF-9CBC-E36417503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94DCFDDE-E003-43C6-B771-9A3D7BD30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3BDF-97A8-4A76-8BE6-A0798A46205B}" type="datetimeFigureOut">
              <a:rPr lang="sk-SK" smtClean="0"/>
              <a:t>19. 4. 2024</a:t>
            </a:fld>
            <a:endParaRPr lang="sk-SK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E765AC7B-0FDD-426E-9A44-50A6AE87C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9E810000-9967-40A3-9387-647979206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C7643-1E13-4A46-B07F-E7D908D9FDA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00643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0BB21B-263D-48F5-8AC6-945F02DDE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87FB3612-5BC1-4B97-84D7-9B170A749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3BDF-97A8-4A76-8BE6-A0798A46205B}" type="datetimeFigureOut">
              <a:rPr lang="sk-SK" smtClean="0"/>
              <a:t>19. 4. 2024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38998AEB-45ED-44BA-A578-F94A748DD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FFAD0079-B909-4ADB-B626-67491518F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C7643-1E13-4A46-B07F-E7D908D9FDA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91049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BD2690FE-FB71-4032-A54B-3CD4C1833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3BDF-97A8-4A76-8BE6-A0798A46205B}" type="datetimeFigureOut">
              <a:rPr lang="sk-SK" smtClean="0"/>
              <a:t>19. 4. 2024</a:t>
            </a:fld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D533FC5D-13DB-4F5C-80D6-0EFC97B1A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2BCBA06B-601C-43B9-8E61-3135CD447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C7643-1E13-4A46-B07F-E7D908D9FDA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2853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4B4161-A3D8-42CD-9809-28DEB34C3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631E39FA-2356-45A4-A2CB-18DC5449D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F341D41A-4201-4282-B8B2-BFC9335EF5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0BC7920B-D2CB-4466-8FE3-5256EA1B9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3BDF-97A8-4A76-8BE6-A0798A46205B}" type="datetimeFigureOut">
              <a:rPr lang="sk-SK" smtClean="0"/>
              <a:t>19. 4. 2024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DE44EC7B-8C80-4E09-8D0E-1B040DB74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C82C9C99-4DE0-42B3-AE9F-75346BC0A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C7643-1E13-4A46-B07F-E7D908D9FDA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48657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1222ED-8F92-46D5-BAD3-8EBC7343A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F2005307-F329-4D1E-A259-836866FF8F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38285F02-885B-493D-980E-B2830FAD0F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4023FE52-72A6-45FC-8323-CFDE9684B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93BDF-97A8-4A76-8BE6-A0798A46205B}" type="datetimeFigureOut">
              <a:rPr lang="sk-SK" smtClean="0"/>
              <a:t>19. 4. 2024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EE72CC14-2754-46C6-81D4-1892A2433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290B29C6-A546-45FA-A2F1-1D598BDFB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C7643-1E13-4A46-B07F-E7D908D9FDA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88041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0A5734E1-3ACB-4EFD-BB01-DA2E414AA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text 2">
            <a:extLst>
              <a:ext uri="{FF2B5EF4-FFF2-40B4-BE49-F238E27FC236}">
                <a16:creationId xmlns:a16="http://schemas.microsoft.com/office/drawing/2014/main" id="{40EF1A1A-1A63-4F16-A0C0-703B38E8D3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1E4C7620-3926-4A1F-882A-3306E1F783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93BDF-97A8-4A76-8BE6-A0798A46205B}" type="datetimeFigureOut">
              <a:rPr lang="sk-SK" smtClean="0"/>
              <a:t>19. 4. 2024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A43958BB-919C-45D2-8158-A3B51B9101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A29C0097-60A0-47A8-A23B-63D6F3BDF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C7643-1E13-4A46-B07F-E7D908D9FDA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33696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dnadpis 2">
            <a:extLst>
              <a:ext uri="{FF2B5EF4-FFF2-40B4-BE49-F238E27FC236}">
                <a16:creationId xmlns:a16="http://schemas.microsoft.com/office/drawing/2014/main" id="{755938E4-161E-49BB-8366-D86B2518C92F}"/>
              </a:ext>
            </a:extLst>
          </p:cNvPr>
          <p:cNvSpPr txBox="1">
            <a:spLocks/>
          </p:cNvSpPr>
          <p:nvPr/>
        </p:nvSpPr>
        <p:spPr>
          <a:xfrm>
            <a:off x="1105989" y="1344094"/>
            <a:ext cx="9879168" cy="4169812"/>
          </a:xfrm>
          <a:prstGeom prst="rect">
            <a:avLst/>
          </a:prstGeom>
          <a:solidFill>
            <a:srgbClr val="174489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3600" b="1" dirty="0"/>
          </a:p>
          <a:p>
            <a:endParaRPr lang="sk-SK" sz="3600" b="1" dirty="0"/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7B4DBAD8-0CD3-D840-926C-DAC08C50A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9" y="350804"/>
            <a:ext cx="3640248" cy="861773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42B375A7-9A1F-3D43-A234-1B59718FE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197" y="350804"/>
            <a:ext cx="2832382" cy="771545"/>
          </a:xfrm>
          <a:prstGeom prst="rect">
            <a:avLst/>
          </a:prstGeom>
        </p:spPr>
      </p:pic>
      <p:sp>
        <p:nvSpPr>
          <p:cNvPr id="11" name="Obdĺžnik 1">
            <a:extLst>
              <a:ext uri="{FF2B5EF4-FFF2-40B4-BE49-F238E27FC236}">
                <a16:creationId xmlns:a16="http://schemas.microsoft.com/office/drawing/2014/main" id="{E55E1746-99D1-074F-9F43-390A62765F91}"/>
              </a:ext>
            </a:extLst>
          </p:cNvPr>
          <p:cNvSpPr/>
          <p:nvPr/>
        </p:nvSpPr>
        <p:spPr>
          <a:xfrm>
            <a:off x="1105989" y="1344094"/>
            <a:ext cx="9692640" cy="3145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60000"/>
              </a:lnSpc>
            </a:pPr>
            <a:r>
              <a:rPr lang="sk-SK" sz="3200" b="1" dirty="0">
                <a:solidFill>
                  <a:schemeClr val="bg1"/>
                </a:solidFill>
              </a:rPr>
              <a:t>Hodnotenie </a:t>
            </a:r>
            <a:r>
              <a:rPr lang="sk-SK" sz="3200" b="1" dirty="0" smtClean="0">
                <a:solidFill>
                  <a:schemeClr val="bg1"/>
                </a:solidFill>
              </a:rPr>
              <a:t>národného projektu </a:t>
            </a:r>
          </a:p>
          <a:p>
            <a:pPr algn="ctr">
              <a:lnSpc>
                <a:spcPct val="160000"/>
              </a:lnSpc>
            </a:pPr>
            <a:r>
              <a:rPr lang="sk-SK" sz="3200" b="1" dirty="0" smtClean="0">
                <a:solidFill>
                  <a:schemeClr val="bg1"/>
                </a:solidFill>
              </a:rPr>
              <a:t>Podpora internacionalizácie MSP </a:t>
            </a:r>
            <a:endParaRPr lang="pl-PL" sz="3200" b="1" dirty="0">
              <a:solidFill>
                <a:schemeClr val="bg1"/>
              </a:solidFill>
            </a:endParaRPr>
          </a:p>
          <a:p>
            <a:pPr algn="ctr"/>
            <a:endParaRPr lang="pl-PL" sz="2400" b="1" dirty="0"/>
          </a:p>
          <a:p>
            <a:pPr algn="ctr"/>
            <a:endParaRPr lang="pl-PL" sz="2400" b="1" dirty="0"/>
          </a:p>
          <a:p>
            <a:pPr algn="ctr"/>
            <a:r>
              <a:rPr lang="pl-PL" sz="2400" b="1" dirty="0" smtClean="0">
                <a:solidFill>
                  <a:schemeClr val="bg1"/>
                </a:solidFill>
              </a:rPr>
              <a:t>Pracovná skupina pre hodnotenie OP II, časť výskum a inovácie </a:t>
            </a:r>
          </a:p>
          <a:p>
            <a:pPr algn="ctr"/>
            <a:r>
              <a:rPr lang="pl-PL" sz="2400" b="1" dirty="0" smtClean="0">
                <a:solidFill>
                  <a:schemeClr val="bg1"/>
                </a:solidFill>
              </a:rPr>
              <a:t>18. apríl 2024, </a:t>
            </a:r>
            <a:r>
              <a:rPr lang="pl-PL" sz="2400" b="1" dirty="0">
                <a:solidFill>
                  <a:schemeClr val="bg1"/>
                </a:solidFill>
              </a:rPr>
              <a:t>Bratislava</a:t>
            </a:r>
            <a:endParaRPr lang="pl-PL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255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FAC586AF-2B3C-4927-9DCB-E4DABEA5FA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5990" y="2024111"/>
            <a:ext cx="9917610" cy="3191834"/>
          </a:xfrm>
        </p:spPr>
        <p:txBody>
          <a:bodyPr>
            <a:normAutofit/>
          </a:bodyPr>
          <a:lstStyle/>
          <a:p>
            <a:pPr marL="0" lvl="1" algn="just"/>
            <a:r>
              <a:rPr lang="sk-SK" b="1" i="1" dirty="0">
                <a:solidFill>
                  <a:schemeClr val="accent5">
                    <a:lumMod val="50000"/>
                  </a:schemeClr>
                </a:solidFill>
              </a:rPr>
              <a:t>Aká je spokojnosť klientov s kvalitou a rozsahom poskytovaných </a:t>
            </a:r>
            <a:r>
              <a:rPr lang="sk-SK" b="1" i="1" dirty="0" smtClean="0">
                <a:solidFill>
                  <a:schemeClr val="accent5">
                    <a:lumMod val="50000"/>
                  </a:schemeClr>
                </a:solidFill>
              </a:rPr>
              <a:t>služieb? </a:t>
            </a:r>
          </a:p>
          <a:p>
            <a:pPr marL="0" lvl="1" algn="just"/>
            <a:endParaRPr lang="sk-SK" dirty="0" smtClean="0"/>
          </a:p>
          <a:p>
            <a:pPr marL="0" lvl="1" algn="just"/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Spokojnosť s </a:t>
            </a:r>
            <a:r>
              <a:rPr lang="sk-SK" b="1" dirty="0">
                <a:solidFill>
                  <a:schemeClr val="accent5">
                    <a:lumMod val="50000"/>
                  </a:schemeClr>
                </a:solidFill>
              </a:rPr>
              <a:t>kvalitou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 poskytovaných služieb prevládala vo všetkých aktivitách SARIO a SBA. </a:t>
            </a:r>
            <a:endParaRPr lang="sk-SK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1" algn="just"/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V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 prípade </a:t>
            </a:r>
            <a:r>
              <a:rPr lang="sk-SK" b="1" dirty="0">
                <a:solidFill>
                  <a:schemeClr val="accent5">
                    <a:lumMod val="50000"/>
                  </a:schemeClr>
                </a:solidFill>
              </a:rPr>
              <a:t>rozsahu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 poskytovaných služieb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bola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spokojnosť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nižšia v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 porovnaní s 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kvalitou. </a:t>
            </a:r>
          </a:p>
          <a:p>
            <a:pPr marL="0" lvl="1" algn="just"/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Hlavným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dôvodom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bol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široký záber podporovanej cieľovej skupiny MSP a rôznorodé </a:t>
            </a:r>
            <a:endParaRPr lang="sk-SK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1" algn="just"/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očakávania klientov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vzhľadom na ich veľkostnú kategóriu, vek podniku a predchádzajúce </a:t>
            </a:r>
            <a:endParaRPr lang="sk-SK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1" algn="just"/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skúsenosti s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 internacionalizáciou. </a:t>
            </a:r>
            <a:endParaRPr lang="sk-SK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1" algn="just"/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Všetky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očakávania klientov nie je možné plne uspokojiť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prostredníctvom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štandardizovaných </a:t>
            </a:r>
            <a:endParaRPr lang="sk-SK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1" algn="just"/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nástrojov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podpory.</a:t>
            </a:r>
            <a:endParaRPr lang="sk-SK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755938E4-161E-49BB-8366-D86B2518C92F}"/>
              </a:ext>
            </a:extLst>
          </p:cNvPr>
          <p:cNvSpPr txBox="1">
            <a:spLocks/>
          </p:cNvSpPr>
          <p:nvPr/>
        </p:nvSpPr>
        <p:spPr>
          <a:xfrm>
            <a:off x="1719944" y="1837024"/>
            <a:ext cx="9144000" cy="3731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3600" b="1" dirty="0"/>
          </a:p>
          <a:p>
            <a:endParaRPr lang="sk-SK" sz="3600" b="1" dirty="0"/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7B4DBAD8-0CD3-D840-926C-DAC08C50A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9" y="350804"/>
            <a:ext cx="3640248" cy="861773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42B375A7-9A1F-3D43-A234-1B59718FE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479" y="350804"/>
            <a:ext cx="2832382" cy="771545"/>
          </a:xfrm>
          <a:prstGeom prst="rect">
            <a:avLst/>
          </a:prstGeom>
        </p:spPr>
      </p:pic>
      <p:sp>
        <p:nvSpPr>
          <p:cNvPr id="11" name="Obdĺžnik 1">
            <a:extLst>
              <a:ext uri="{FF2B5EF4-FFF2-40B4-BE49-F238E27FC236}">
                <a16:creationId xmlns:a16="http://schemas.microsoft.com/office/drawing/2014/main" id="{E55E1746-99D1-074F-9F43-390A62765F91}"/>
              </a:ext>
            </a:extLst>
          </p:cNvPr>
          <p:cNvSpPr/>
          <p:nvPr/>
        </p:nvSpPr>
        <p:spPr>
          <a:xfrm>
            <a:off x="1105989" y="1344094"/>
            <a:ext cx="9692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3200" b="1" dirty="0" smtClean="0">
                <a:solidFill>
                  <a:srgbClr val="174489"/>
                </a:solidFill>
              </a:rPr>
              <a:t>Závery – Hodnotiaca otázka č.3</a:t>
            </a:r>
            <a:endParaRPr lang="pl-PL" sz="3200" b="1" dirty="0">
              <a:solidFill>
                <a:srgbClr val="1744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98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FAC586AF-2B3C-4927-9DCB-E4DABEA5FA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5990" y="1692050"/>
            <a:ext cx="9917610" cy="4897435"/>
          </a:xfrm>
        </p:spPr>
        <p:txBody>
          <a:bodyPr>
            <a:normAutofit fontScale="92500" lnSpcReduction="10000"/>
          </a:bodyPr>
          <a:lstStyle/>
          <a:p>
            <a:pPr marL="0" lvl="1" algn="just"/>
            <a:r>
              <a:rPr lang="sk-SK" b="1" i="1" dirty="0">
                <a:solidFill>
                  <a:schemeClr val="accent5">
                    <a:lumMod val="50000"/>
                  </a:schemeClr>
                </a:solidFill>
              </a:rPr>
              <a:t>Aká </a:t>
            </a:r>
            <a:r>
              <a:rPr lang="sk-SK" b="1" i="1" dirty="0" smtClean="0">
                <a:solidFill>
                  <a:schemeClr val="accent5">
                    <a:lumMod val="50000"/>
                  </a:schemeClr>
                </a:solidFill>
              </a:rPr>
              <a:t>sú hlavné prínosy podpory pre cieľovú skupinu? V akom časovom horizonte sa prejavujú? </a:t>
            </a:r>
          </a:p>
          <a:p>
            <a:pPr marL="0" lvl="1" algn="just"/>
            <a:endParaRPr lang="sk-SK" sz="1100" dirty="0" smtClean="0"/>
          </a:p>
          <a:p>
            <a:pPr marL="0" lvl="1" algn="just"/>
            <a:r>
              <a:rPr lang="sk-SK" sz="1800" dirty="0" smtClean="0">
                <a:solidFill>
                  <a:schemeClr val="accent5">
                    <a:lumMod val="50000"/>
                  </a:schemeClr>
                </a:solidFill>
              </a:rPr>
              <a:t>Počet respondentov Dotazníka realizovaného MH SR podľa účasti na službách:</a:t>
            </a:r>
          </a:p>
          <a:p>
            <a:pPr marL="342900" lvl="1" indent="-342900" algn="just">
              <a:buFontTx/>
              <a:buChar char="-"/>
            </a:pPr>
            <a:r>
              <a:rPr lang="sk-SK" sz="1800" dirty="0" smtClean="0">
                <a:solidFill>
                  <a:schemeClr val="accent5">
                    <a:lumMod val="50000"/>
                  </a:schemeClr>
                </a:solidFill>
              </a:rPr>
              <a:t>SARIO: 48</a:t>
            </a:r>
          </a:p>
          <a:p>
            <a:pPr marL="342900" lvl="1" indent="-342900" algn="just">
              <a:buFontTx/>
              <a:buChar char="-"/>
            </a:pPr>
            <a:r>
              <a:rPr lang="sk-SK" sz="1800" dirty="0" smtClean="0">
                <a:solidFill>
                  <a:schemeClr val="accent5">
                    <a:lumMod val="50000"/>
                  </a:schemeClr>
                </a:solidFill>
              </a:rPr>
              <a:t>SBA: 52</a:t>
            </a:r>
          </a:p>
          <a:p>
            <a:pPr marL="0" lvl="1" algn="just"/>
            <a:endParaRPr lang="sk-SK" sz="19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1" algn="just"/>
            <a:r>
              <a:rPr lang="sk-SK" sz="1800" dirty="0" smtClean="0">
                <a:solidFill>
                  <a:schemeClr val="accent5">
                    <a:lumMod val="50000"/>
                  </a:schemeClr>
                </a:solidFill>
              </a:rPr>
              <a:t>Pri </a:t>
            </a:r>
            <a:r>
              <a:rPr lang="sk-SK" sz="1800" dirty="0">
                <a:solidFill>
                  <a:schemeClr val="accent5">
                    <a:lumMod val="50000"/>
                  </a:schemeClr>
                </a:solidFill>
              </a:rPr>
              <a:t>zodpovedaní prvých dvoch otázok si účastníci dotazníka mohli vybrať z preddefinovaných odpovedí. V prípade, že žiadna z ponúkaných možností im nevyhovovala, mohli svoju odpoveď uviesť v kategórii „Iné“.</a:t>
            </a:r>
          </a:p>
          <a:p>
            <a:pPr marL="0" lvl="1" algn="just"/>
            <a:endParaRPr lang="sk-SK" sz="18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1" algn="just"/>
            <a:r>
              <a:rPr lang="sk-SK" sz="1800" dirty="0" smtClean="0">
                <a:solidFill>
                  <a:schemeClr val="accent5">
                    <a:lumMod val="50000"/>
                  </a:schemeClr>
                </a:solidFill>
              </a:rPr>
              <a:t>Respondenti sa vyjadrovali k nasledovným otázkam:</a:t>
            </a:r>
          </a:p>
          <a:p>
            <a:pPr marL="342900" lvl="0" indent="-342900" algn="just">
              <a:buAutoNum type="arabicPeriod"/>
            </a:pPr>
            <a:r>
              <a:rPr lang="sk-SK" sz="1800" i="1" dirty="0" smtClean="0">
                <a:solidFill>
                  <a:schemeClr val="accent5">
                    <a:lumMod val="50000"/>
                  </a:schemeClr>
                </a:solidFill>
              </a:rPr>
              <a:t>K</a:t>
            </a:r>
            <a:r>
              <a:rPr lang="sk-SK" sz="1800" i="1" dirty="0">
                <a:solidFill>
                  <a:schemeClr val="accent5">
                    <a:lumMod val="50000"/>
                  </a:schemeClr>
                </a:solidFill>
              </a:rPr>
              <a:t> čomu viedla podpora získaná účasťou na aktivitách absolvovaných v rámci NP</a:t>
            </a:r>
            <a:r>
              <a:rPr lang="sk-SK" sz="1800" i="1" dirty="0" smtClean="0">
                <a:solidFill>
                  <a:schemeClr val="accent5">
                    <a:lumMod val="50000"/>
                  </a:schemeClr>
                </a:solidFill>
              </a:rPr>
              <a:t>?</a:t>
            </a:r>
          </a:p>
          <a:p>
            <a:pPr marL="361950" lvl="0" indent="-361950" algn="just"/>
            <a:r>
              <a:rPr lang="sk-SK" sz="1800" i="1" dirty="0" smtClean="0">
                <a:solidFill>
                  <a:schemeClr val="accent5">
                    <a:lumMod val="50000"/>
                  </a:schemeClr>
                </a:solidFill>
              </a:rPr>
              <a:t>2.   Ak </a:t>
            </a:r>
            <a:r>
              <a:rPr lang="sk-SK" sz="1800" i="1" dirty="0">
                <a:solidFill>
                  <a:schemeClr val="accent5">
                    <a:lumMod val="50000"/>
                  </a:schemeClr>
                </a:solidFill>
              </a:rPr>
              <a:t>ste mali záujem o nadviazanie spolupráce so zahraničným partnerom, ale k nej nedošlo, vyberte prekážky, ktoré tomu </a:t>
            </a:r>
            <a:r>
              <a:rPr lang="sk-SK" sz="1800" i="1" dirty="0" smtClean="0">
                <a:solidFill>
                  <a:schemeClr val="accent5">
                    <a:lumMod val="50000"/>
                  </a:schemeClr>
                </a:solidFill>
              </a:rPr>
              <a:t>bránili.</a:t>
            </a:r>
          </a:p>
          <a:p>
            <a:pPr marL="363538" lvl="0" indent="-363538" algn="just"/>
            <a:r>
              <a:rPr lang="sk-SK" sz="1800" dirty="0" smtClean="0">
                <a:solidFill>
                  <a:schemeClr val="accent5">
                    <a:lumMod val="50000"/>
                  </a:schemeClr>
                </a:solidFill>
              </a:rPr>
              <a:t>3. </a:t>
            </a:r>
            <a:r>
              <a:rPr lang="sk-SK" sz="1800" i="1" dirty="0" smtClean="0">
                <a:solidFill>
                  <a:schemeClr val="accent5">
                    <a:lumMod val="50000"/>
                  </a:schemeClr>
                </a:solidFill>
              </a:rPr>
              <a:t>V</a:t>
            </a:r>
            <a:r>
              <a:rPr lang="sk-SK" sz="1800" i="1" dirty="0">
                <a:solidFill>
                  <a:schemeClr val="accent5">
                    <a:lumMod val="50000"/>
                  </a:schemeClr>
                </a:solidFill>
              </a:rPr>
              <a:t> prípade, že v nadväznosti na účasť v národnom projekte začala Vaša spoločnosť export produktov/služieb, tieto </a:t>
            </a:r>
            <a:r>
              <a:rPr lang="sk-SK" sz="1800" i="1" dirty="0" smtClean="0">
                <a:solidFill>
                  <a:schemeClr val="accent5">
                    <a:lumMod val="50000"/>
                  </a:schemeClr>
                </a:solidFill>
              </a:rPr>
              <a:t>boli ... (rozsah inovácie).</a:t>
            </a:r>
            <a:endParaRPr lang="sk-SK" sz="1800" dirty="0">
              <a:solidFill>
                <a:schemeClr val="accent5">
                  <a:lumMod val="50000"/>
                </a:schemeClr>
              </a:solidFill>
            </a:endParaRPr>
          </a:p>
          <a:p>
            <a:pPr marL="261938" lvl="0" indent="-261938" algn="just"/>
            <a:r>
              <a:rPr lang="sk-SK" sz="1800" i="1" dirty="0" smtClean="0">
                <a:solidFill>
                  <a:schemeClr val="accent5">
                    <a:lumMod val="50000"/>
                  </a:schemeClr>
                </a:solidFill>
              </a:rPr>
              <a:t>4. Odhadnite </a:t>
            </a:r>
            <a:r>
              <a:rPr lang="sk-SK" sz="1800" i="1" dirty="0">
                <a:solidFill>
                  <a:schemeClr val="accent5">
                    <a:lumMod val="50000"/>
                  </a:schemeClr>
                </a:solidFill>
              </a:rPr>
              <a:t>o koľko sa zvýšil obrat Vašej spoločnosti v súvislosti s nadviazaním novej medzinárodnej spolupráce v účtovnom roku po zapojení sa do národného </a:t>
            </a:r>
            <a:r>
              <a:rPr lang="sk-SK" sz="1800" i="1" dirty="0" smtClean="0">
                <a:solidFill>
                  <a:schemeClr val="accent5">
                    <a:lumMod val="50000"/>
                  </a:schemeClr>
                </a:solidFill>
              </a:rPr>
              <a:t>projektu.</a:t>
            </a:r>
            <a:endParaRPr lang="sk-SK" sz="1800" dirty="0">
              <a:solidFill>
                <a:schemeClr val="accent5">
                  <a:lumMod val="50000"/>
                </a:schemeClr>
              </a:solidFill>
            </a:endParaRPr>
          </a:p>
          <a:p>
            <a:pPr marL="0" lvl="1" algn="just"/>
            <a:endParaRPr lang="sk-SK" dirty="0" smtClean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755938E4-161E-49BB-8366-D86B2518C92F}"/>
              </a:ext>
            </a:extLst>
          </p:cNvPr>
          <p:cNvSpPr txBox="1">
            <a:spLocks/>
          </p:cNvSpPr>
          <p:nvPr/>
        </p:nvSpPr>
        <p:spPr>
          <a:xfrm>
            <a:off x="1719944" y="1837024"/>
            <a:ext cx="9144000" cy="3731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3600" b="1" dirty="0"/>
          </a:p>
          <a:p>
            <a:endParaRPr lang="sk-SK" sz="3600" b="1" dirty="0"/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7B4DBAD8-0CD3-D840-926C-DAC08C50A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9" y="350804"/>
            <a:ext cx="3640248" cy="861773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42B375A7-9A1F-3D43-A234-1B59718FE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479" y="350804"/>
            <a:ext cx="2832382" cy="771545"/>
          </a:xfrm>
          <a:prstGeom prst="rect">
            <a:avLst/>
          </a:prstGeom>
        </p:spPr>
      </p:pic>
      <p:sp>
        <p:nvSpPr>
          <p:cNvPr id="11" name="Obdĺžnik 1">
            <a:extLst>
              <a:ext uri="{FF2B5EF4-FFF2-40B4-BE49-F238E27FC236}">
                <a16:creationId xmlns:a16="http://schemas.microsoft.com/office/drawing/2014/main" id="{E55E1746-99D1-074F-9F43-390A62765F91}"/>
              </a:ext>
            </a:extLst>
          </p:cNvPr>
          <p:cNvSpPr/>
          <p:nvPr/>
        </p:nvSpPr>
        <p:spPr>
          <a:xfrm>
            <a:off x="1105989" y="1107275"/>
            <a:ext cx="9692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3200" b="1" dirty="0" smtClean="0">
                <a:solidFill>
                  <a:srgbClr val="174489"/>
                </a:solidFill>
              </a:rPr>
              <a:t>Závery – Hodnotiaca otázka č.4 (1)</a:t>
            </a:r>
            <a:endParaRPr lang="pl-PL" sz="3200" b="1" dirty="0">
              <a:solidFill>
                <a:srgbClr val="1744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FAC586AF-2B3C-4927-9DCB-E4DABEA5FA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5990" y="1719554"/>
            <a:ext cx="9917610" cy="4869932"/>
          </a:xfrm>
        </p:spPr>
        <p:txBody>
          <a:bodyPr>
            <a:normAutofit/>
          </a:bodyPr>
          <a:lstStyle/>
          <a:p>
            <a:pPr marL="0" lvl="1" algn="just"/>
            <a:r>
              <a:rPr lang="sk-SK" sz="1800" dirty="0" smtClean="0">
                <a:solidFill>
                  <a:schemeClr val="accent5">
                    <a:lumMod val="50000"/>
                  </a:schemeClr>
                </a:solidFill>
              </a:rPr>
              <a:t>Vyhodnotenie odpovedí na otázku </a:t>
            </a:r>
            <a:r>
              <a:rPr lang="sk-SK" sz="1800" i="1" dirty="0" smtClean="0">
                <a:solidFill>
                  <a:schemeClr val="accent5">
                    <a:lumMod val="50000"/>
                  </a:schemeClr>
                </a:solidFill>
              </a:rPr>
              <a:t>„K </a:t>
            </a:r>
            <a:r>
              <a:rPr lang="sk-SK" sz="1800" i="1" dirty="0">
                <a:solidFill>
                  <a:schemeClr val="accent5">
                    <a:lumMod val="50000"/>
                  </a:schemeClr>
                </a:solidFill>
              </a:rPr>
              <a:t>čomu viedla podpora získaná účasťou na aktivitách absolvovaných </a:t>
            </a:r>
            <a:r>
              <a:rPr lang="sk-SK" sz="1800" i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sk-SK" sz="1800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sk-SK" sz="1800" i="1" dirty="0" smtClean="0">
                <a:solidFill>
                  <a:schemeClr val="accent5">
                    <a:lumMod val="50000"/>
                  </a:schemeClr>
                </a:solidFill>
              </a:rPr>
              <a:t>v </a:t>
            </a:r>
            <a:r>
              <a:rPr lang="sk-SK" sz="1800" i="1" dirty="0">
                <a:solidFill>
                  <a:schemeClr val="accent5">
                    <a:lumMod val="50000"/>
                  </a:schemeClr>
                </a:solidFill>
              </a:rPr>
              <a:t>rámci NP</a:t>
            </a:r>
            <a:r>
              <a:rPr lang="sk-SK" sz="1800" i="1" dirty="0" smtClean="0">
                <a:solidFill>
                  <a:schemeClr val="accent5">
                    <a:lumMod val="50000"/>
                  </a:schemeClr>
                </a:solidFill>
              </a:rPr>
              <a:t>?“ – povinná otázka</a:t>
            </a:r>
          </a:p>
          <a:p>
            <a:pPr marL="0" lvl="1" algn="just"/>
            <a:endParaRPr lang="sk-SK" dirty="0" smtClean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755938E4-161E-49BB-8366-D86B2518C92F}"/>
              </a:ext>
            </a:extLst>
          </p:cNvPr>
          <p:cNvSpPr txBox="1">
            <a:spLocks/>
          </p:cNvSpPr>
          <p:nvPr/>
        </p:nvSpPr>
        <p:spPr>
          <a:xfrm>
            <a:off x="1719944" y="1837024"/>
            <a:ext cx="9144000" cy="3731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3600" b="1" dirty="0"/>
          </a:p>
          <a:p>
            <a:endParaRPr lang="sk-SK" sz="3600" b="1" dirty="0"/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7B4DBAD8-0CD3-D840-926C-DAC08C50A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9" y="350804"/>
            <a:ext cx="3640248" cy="861773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42B375A7-9A1F-3D43-A234-1B59718FE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479" y="350804"/>
            <a:ext cx="2832382" cy="771545"/>
          </a:xfrm>
          <a:prstGeom prst="rect">
            <a:avLst/>
          </a:prstGeom>
        </p:spPr>
      </p:pic>
      <p:sp>
        <p:nvSpPr>
          <p:cNvPr id="11" name="Obdĺžnik 1">
            <a:extLst>
              <a:ext uri="{FF2B5EF4-FFF2-40B4-BE49-F238E27FC236}">
                <a16:creationId xmlns:a16="http://schemas.microsoft.com/office/drawing/2014/main" id="{E55E1746-99D1-074F-9F43-390A62765F91}"/>
              </a:ext>
            </a:extLst>
          </p:cNvPr>
          <p:cNvSpPr/>
          <p:nvPr/>
        </p:nvSpPr>
        <p:spPr>
          <a:xfrm>
            <a:off x="1171302" y="1162021"/>
            <a:ext cx="9692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3200" b="1" dirty="0" smtClean="0">
                <a:solidFill>
                  <a:srgbClr val="174489"/>
                </a:solidFill>
              </a:rPr>
              <a:t>Závery – Hodnotiaca otázka č.4 (2)</a:t>
            </a:r>
            <a:endParaRPr lang="pl-PL" sz="3200" b="1" dirty="0">
              <a:solidFill>
                <a:srgbClr val="174489"/>
              </a:solidFill>
            </a:endParaRPr>
          </a:p>
        </p:txBody>
      </p:sp>
      <p:graphicFrame>
        <p:nvGraphicFramePr>
          <p:cNvPr id="2" name="Tabuľ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435120"/>
              </p:ext>
            </p:extLst>
          </p:nvPr>
        </p:nvGraphicFramePr>
        <p:xfrm>
          <a:off x="1181100" y="2253768"/>
          <a:ext cx="9682842" cy="44880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38624">
                  <a:extLst>
                    <a:ext uri="{9D8B030D-6E8A-4147-A177-3AD203B41FA5}">
                      <a16:colId xmlns:a16="http://schemas.microsoft.com/office/drawing/2014/main" val="1628472291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1446421108"/>
                    </a:ext>
                  </a:extLst>
                </a:gridCol>
                <a:gridCol w="1619250">
                  <a:extLst>
                    <a:ext uri="{9D8B030D-6E8A-4147-A177-3AD203B41FA5}">
                      <a16:colId xmlns:a16="http://schemas.microsoft.com/office/drawing/2014/main" val="3681864721"/>
                    </a:ext>
                  </a:extLst>
                </a:gridCol>
                <a:gridCol w="1009650">
                  <a:extLst>
                    <a:ext uri="{9D8B030D-6E8A-4147-A177-3AD203B41FA5}">
                      <a16:colId xmlns:a16="http://schemas.microsoft.com/office/drawing/2014/main" val="2261759097"/>
                    </a:ext>
                  </a:extLst>
                </a:gridCol>
                <a:gridCol w="1415143">
                  <a:extLst>
                    <a:ext uri="{9D8B030D-6E8A-4147-A177-3AD203B41FA5}">
                      <a16:colId xmlns:a16="http://schemas.microsoft.com/office/drawing/2014/main" val="3599328095"/>
                    </a:ext>
                  </a:extLst>
                </a:gridCol>
              </a:tblGrid>
              <a:tr h="169899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k-SK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SARIO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SBA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673134"/>
                  </a:ext>
                </a:extLst>
              </a:tr>
              <a:tr h="263508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b="1" dirty="0">
                          <a:effectLst/>
                        </a:rPr>
                        <a:t>Počet</a:t>
                      </a:r>
                      <a:endParaRPr lang="sk-SK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b="1" dirty="0">
                          <a:effectLst/>
                        </a:rPr>
                        <a:t>% podiel</a:t>
                      </a:r>
                      <a:endParaRPr lang="sk-SK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b="1" dirty="0">
                          <a:effectLst/>
                        </a:rPr>
                        <a:t>Počet</a:t>
                      </a:r>
                      <a:endParaRPr lang="sk-SK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b="1" dirty="0">
                          <a:effectLst/>
                        </a:rPr>
                        <a:t>% podiel</a:t>
                      </a:r>
                      <a:endParaRPr lang="sk-SK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extLst>
                  <a:ext uri="{0D108BD9-81ED-4DB2-BD59-A6C34878D82A}">
                    <a16:rowId xmlns:a16="http://schemas.microsoft.com/office/drawing/2014/main" val="3042616274"/>
                  </a:ext>
                </a:extLst>
              </a:tr>
              <a:tr h="1814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Počet respondentov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48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100%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52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100%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extLst>
                  <a:ext uri="{0D108BD9-81ED-4DB2-BD59-A6C34878D82A}">
                    <a16:rowId xmlns:a16="http://schemas.microsoft.com/office/drawing/2014/main" val="1503948366"/>
                  </a:ext>
                </a:extLst>
              </a:tr>
              <a:tr h="3397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získali sme základné informácie resp. doplnili sme si doterajšie znalosti </a:t>
                      </a:r>
                      <a:r>
                        <a:rPr lang="sk-SK" sz="1000" dirty="0" smtClean="0">
                          <a:effectLst/>
                        </a:rPr>
                        <a:t/>
                      </a:r>
                      <a:br>
                        <a:rPr lang="sk-SK" sz="1000" dirty="0" smtClean="0">
                          <a:effectLst/>
                        </a:rPr>
                      </a:br>
                      <a:r>
                        <a:rPr lang="sk-SK" sz="1000" dirty="0" smtClean="0">
                          <a:effectLst/>
                        </a:rPr>
                        <a:t>v </a:t>
                      </a:r>
                      <a:r>
                        <a:rPr lang="sk-SK" sz="1000" dirty="0">
                          <a:effectLst/>
                        </a:rPr>
                        <a:t>problematike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30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63%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38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73%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991626"/>
                  </a:ext>
                </a:extLst>
              </a:tr>
              <a:tr h="3952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mali sme možnosť osobnej konzultácie pre riešenie svojich konkrétnych problémov v danej oblasti s lektorom,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18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38%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40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77%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349653"/>
                  </a:ext>
                </a:extLst>
              </a:tr>
              <a:tr h="2798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mali sme možnosť zdieľať praktické skúsenosti s ostatnými účastníkmi,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21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44%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15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29%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extLst>
                  <a:ext uri="{0D108BD9-81ED-4DB2-BD59-A6C34878D82A}">
                    <a16:rowId xmlns:a16="http://schemas.microsoft.com/office/drawing/2014/main" val="1342377070"/>
                  </a:ext>
                </a:extLst>
              </a:tr>
              <a:tr h="2798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získali sme kontakty pre svoje ďalšie pôsobenie,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29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60%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18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35%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extLst>
                  <a:ext uri="{0D108BD9-81ED-4DB2-BD59-A6C34878D82A}">
                    <a16:rowId xmlns:a16="http://schemas.microsoft.com/office/drawing/2014/main" val="2548050384"/>
                  </a:ext>
                </a:extLst>
              </a:tr>
              <a:tr h="3397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získali sme prehľad o aktuálnych trendoch a konkurencii v sektore, v ktorom pôsobíme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19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40%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13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25%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extLst>
                  <a:ext uri="{0D108BD9-81ED-4DB2-BD59-A6C34878D82A}">
                    <a16:rowId xmlns:a16="http://schemas.microsoft.com/office/drawing/2014/main" val="765352278"/>
                  </a:ext>
                </a:extLst>
              </a:tr>
              <a:tr h="2798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aktívne komunikujeme so subjektom zo zahraničia,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12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25%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7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13%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extLst>
                  <a:ext uri="{0D108BD9-81ED-4DB2-BD59-A6C34878D82A}">
                    <a16:rowId xmlns:a16="http://schemas.microsoft.com/office/drawing/2014/main" val="369091470"/>
                  </a:ext>
                </a:extLst>
              </a:tr>
              <a:tr h="2798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získali sme odberateľa pre svoj produkt/službu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14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29%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5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10%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extLst>
                  <a:ext uri="{0D108BD9-81ED-4DB2-BD59-A6C34878D82A}">
                    <a16:rowId xmlns:a16="http://schemas.microsoft.com/office/drawing/2014/main" val="3169804885"/>
                  </a:ext>
                </a:extLst>
              </a:tr>
              <a:tr h="2798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medzinárodná spolupráca na vedeckovýskumnej báze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-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-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2%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extLst>
                  <a:ext uri="{0D108BD9-81ED-4DB2-BD59-A6C34878D82A}">
                    <a16:rowId xmlns:a16="http://schemas.microsoft.com/office/drawing/2014/main" val="4158383871"/>
                  </a:ext>
                </a:extLst>
              </a:tr>
              <a:tr h="2798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sme vo fáze prípravy kontraktu,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2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4%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3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6%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extLst>
                  <a:ext uri="{0D108BD9-81ED-4DB2-BD59-A6C34878D82A}">
                    <a16:rowId xmlns:a16="http://schemas.microsoft.com/office/drawing/2014/main" val="459937564"/>
                  </a:ext>
                </a:extLst>
              </a:tr>
              <a:tr h="2798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podpísali sme kontrakt so zahraničným partnerom,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5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10%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2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4%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extLst>
                  <a:ext uri="{0D108BD9-81ED-4DB2-BD59-A6C34878D82A}">
                    <a16:rowId xmlns:a16="http://schemas.microsoft.com/office/drawing/2014/main" val="1715009599"/>
                  </a:ext>
                </a:extLst>
              </a:tr>
              <a:tr h="2798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aktívne spolupracujeme so zahraničným partnerom,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10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21%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5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10%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extLst>
                  <a:ext uri="{0D108BD9-81ED-4DB2-BD59-A6C34878D82A}">
                    <a16:rowId xmlns:a16="http://schemas.microsoft.com/office/drawing/2014/main" val="2367895156"/>
                  </a:ext>
                </a:extLst>
              </a:tr>
              <a:tr h="2798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nenadviazali sme kontakt resp. spoluprácu so zahraničným partnerom,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9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19%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5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10%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extLst>
                  <a:ext uri="{0D108BD9-81ED-4DB2-BD59-A6C34878D82A}">
                    <a16:rowId xmlns:a16="http://schemas.microsoft.com/office/drawing/2014/main" val="3748767444"/>
                  </a:ext>
                </a:extLst>
              </a:tr>
              <a:tr h="2798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 smtClean="0">
                          <a:effectLst/>
                        </a:rPr>
                        <a:t>iné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-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-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 smtClean="0">
                          <a:effectLst/>
                        </a:rPr>
                        <a:t>2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 smtClean="0">
                          <a:effectLst/>
                        </a:rPr>
                        <a:t>4%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69" marR="29669" marT="0" marB="0" anchor="ctr"/>
                </a:tc>
                <a:extLst>
                  <a:ext uri="{0D108BD9-81ED-4DB2-BD59-A6C34878D82A}">
                    <a16:rowId xmlns:a16="http://schemas.microsoft.com/office/drawing/2014/main" val="4656358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793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FAC586AF-2B3C-4927-9DCB-E4DABEA5FA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5989" y="1643433"/>
            <a:ext cx="9917610" cy="4869932"/>
          </a:xfrm>
        </p:spPr>
        <p:txBody>
          <a:bodyPr>
            <a:normAutofit/>
          </a:bodyPr>
          <a:lstStyle/>
          <a:p>
            <a:pPr marL="0" lvl="1" algn="just"/>
            <a:r>
              <a:rPr lang="sk-SK" sz="1700" dirty="0" smtClean="0">
                <a:solidFill>
                  <a:schemeClr val="accent5">
                    <a:lumMod val="50000"/>
                  </a:schemeClr>
                </a:solidFill>
              </a:rPr>
              <a:t>Vyhodnotenie odpovedí na otázku </a:t>
            </a:r>
            <a:r>
              <a:rPr lang="sk-SK" sz="1700" i="1" dirty="0" smtClean="0">
                <a:solidFill>
                  <a:schemeClr val="accent5">
                    <a:lumMod val="50000"/>
                  </a:schemeClr>
                </a:solidFill>
              </a:rPr>
              <a:t>„</a:t>
            </a:r>
            <a:r>
              <a:rPr lang="sk-SK" sz="1700" dirty="0" smtClean="0">
                <a:solidFill>
                  <a:schemeClr val="accent5">
                    <a:lumMod val="50000"/>
                  </a:schemeClr>
                </a:solidFill>
              </a:rPr>
              <a:t>Ak </a:t>
            </a:r>
            <a:r>
              <a:rPr lang="sk-SK" sz="1700" dirty="0">
                <a:solidFill>
                  <a:schemeClr val="accent5">
                    <a:lumMod val="50000"/>
                  </a:schemeClr>
                </a:solidFill>
              </a:rPr>
              <a:t>ste mali záujem o nadviazanie spolupráce </a:t>
            </a:r>
            <a:br>
              <a:rPr lang="sk-SK" sz="17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sk-SK" sz="1700" dirty="0">
                <a:solidFill>
                  <a:schemeClr val="accent5">
                    <a:lumMod val="50000"/>
                  </a:schemeClr>
                </a:solidFill>
              </a:rPr>
              <a:t>so zahraničným partnerom, ale k nej nedošlo, vyberte prekážky, ktoré tomu bránili.“</a:t>
            </a:r>
            <a:r>
              <a:rPr lang="sk-SK" sz="1700" i="1" dirty="0" smtClean="0">
                <a:solidFill>
                  <a:schemeClr val="accent5">
                    <a:lumMod val="50000"/>
                  </a:schemeClr>
                </a:solidFill>
              </a:rPr>
              <a:t> – nepovinná otázka</a:t>
            </a:r>
          </a:p>
          <a:p>
            <a:pPr marL="0" lvl="1" algn="just"/>
            <a:endParaRPr lang="sk-SK" dirty="0" smtClean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755938E4-161E-49BB-8366-D86B2518C92F}"/>
              </a:ext>
            </a:extLst>
          </p:cNvPr>
          <p:cNvSpPr txBox="1">
            <a:spLocks/>
          </p:cNvSpPr>
          <p:nvPr/>
        </p:nvSpPr>
        <p:spPr>
          <a:xfrm>
            <a:off x="1719944" y="1837024"/>
            <a:ext cx="9144000" cy="3731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3600" b="1" dirty="0"/>
          </a:p>
          <a:p>
            <a:endParaRPr lang="sk-SK" sz="3600" b="1" dirty="0"/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7B4DBAD8-0CD3-D840-926C-DAC08C50A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9" y="350804"/>
            <a:ext cx="3640248" cy="861773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42B375A7-9A1F-3D43-A234-1B59718FE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479" y="350804"/>
            <a:ext cx="2832382" cy="771545"/>
          </a:xfrm>
          <a:prstGeom prst="rect">
            <a:avLst/>
          </a:prstGeom>
        </p:spPr>
      </p:pic>
      <p:sp>
        <p:nvSpPr>
          <p:cNvPr id="11" name="Obdĺžnik 1">
            <a:extLst>
              <a:ext uri="{FF2B5EF4-FFF2-40B4-BE49-F238E27FC236}">
                <a16:creationId xmlns:a16="http://schemas.microsoft.com/office/drawing/2014/main" id="{E55E1746-99D1-074F-9F43-390A62765F91}"/>
              </a:ext>
            </a:extLst>
          </p:cNvPr>
          <p:cNvSpPr/>
          <p:nvPr/>
        </p:nvSpPr>
        <p:spPr>
          <a:xfrm>
            <a:off x="1105989" y="1058658"/>
            <a:ext cx="9692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3200" b="1" dirty="0" smtClean="0">
                <a:solidFill>
                  <a:srgbClr val="174489"/>
                </a:solidFill>
              </a:rPr>
              <a:t>Závery – Hodnotiaca otázka č.4 (3)</a:t>
            </a:r>
            <a:endParaRPr lang="pl-PL" sz="3200" b="1" dirty="0">
              <a:solidFill>
                <a:srgbClr val="174489"/>
              </a:solidFill>
            </a:endParaRPr>
          </a:p>
        </p:txBody>
      </p:sp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967216"/>
              </p:ext>
            </p:extLst>
          </p:nvPr>
        </p:nvGraphicFramePr>
        <p:xfrm>
          <a:off x="1171305" y="2228208"/>
          <a:ext cx="9692639" cy="45146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44465">
                  <a:extLst>
                    <a:ext uri="{9D8B030D-6E8A-4147-A177-3AD203B41FA5}">
                      <a16:colId xmlns:a16="http://schemas.microsoft.com/office/drawing/2014/main" val="128268377"/>
                    </a:ext>
                  </a:extLst>
                </a:gridCol>
                <a:gridCol w="1407381">
                  <a:extLst>
                    <a:ext uri="{9D8B030D-6E8A-4147-A177-3AD203B41FA5}">
                      <a16:colId xmlns:a16="http://schemas.microsoft.com/office/drawing/2014/main" val="3045732881"/>
                    </a:ext>
                  </a:extLst>
                </a:gridCol>
                <a:gridCol w="1208599">
                  <a:extLst>
                    <a:ext uri="{9D8B030D-6E8A-4147-A177-3AD203B41FA5}">
                      <a16:colId xmlns:a16="http://schemas.microsoft.com/office/drawing/2014/main" val="2926500054"/>
                    </a:ext>
                  </a:extLst>
                </a:gridCol>
                <a:gridCol w="1129085">
                  <a:extLst>
                    <a:ext uri="{9D8B030D-6E8A-4147-A177-3AD203B41FA5}">
                      <a16:colId xmlns:a16="http://schemas.microsoft.com/office/drawing/2014/main" val="2335330986"/>
                    </a:ext>
                  </a:extLst>
                </a:gridCol>
                <a:gridCol w="1203109">
                  <a:extLst>
                    <a:ext uri="{9D8B030D-6E8A-4147-A177-3AD203B41FA5}">
                      <a16:colId xmlns:a16="http://schemas.microsoft.com/office/drawing/2014/main" val="2156698819"/>
                    </a:ext>
                  </a:extLst>
                </a:gridCol>
              </a:tblGrid>
              <a:tr h="15658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 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b="1" dirty="0">
                          <a:effectLst/>
                        </a:rPr>
                        <a:t>SARIO</a:t>
                      </a:r>
                      <a:endParaRPr lang="sk-SK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b="1">
                          <a:effectLst/>
                        </a:rPr>
                        <a:t>SBA</a:t>
                      </a:r>
                      <a:endParaRPr lang="sk-SK" sz="1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8997241"/>
                  </a:ext>
                </a:extLst>
              </a:tr>
              <a:tr h="187359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b="1" dirty="0">
                          <a:effectLst/>
                        </a:rPr>
                        <a:t>Počet</a:t>
                      </a:r>
                      <a:endParaRPr lang="sk-SK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b="1" dirty="0">
                          <a:effectLst/>
                        </a:rPr>
                        <a:t>% podiel</a:t>
                      </a:r>
                      <a:endParaRPr lang="sk-SK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b="1" dirty="0">
                          <a:effectLst/>
                        </a:rPr>
                        <a:t>Počet</a:t>
                      </a:r>
                      <a:endParaRPr lang="sk-SK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b="1" dirty="0">
                          <a:effectLst/>
                        </a:rPr>
                        <a:t>% podiel</a:t>
                      </a:r>
                      <a:endParaRPr lang="sk-SK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extLst>
                  <a:ext uri="{0D108BD9-81ED-4DB2-BD59-A6C34878D82A}">
                    <a16:rowId xmlns:a16="http://schemas.microsoft.com/office/drawing/2014/main" val="3546910746"/>
                  </a:ext>
                </a:extLst>
              </a:tr>
              <a:tr h="2307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Počet respondentov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30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100%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22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100%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extLst>
                  <a:ext uri="{0D108BD9-81ED-4DB2-BD59-A6C34878D82A}">
                    <a16:rowId xmlns:a16="http://schemas.microsoft.com/office/drawing/2014/main" val="709894913"/>
                  </a:ext>
                </a:extLst>
              </a:tr>
              <a:tr h="3204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konzultant reálne nemal dosah na potenciálneho klienta, o ktorom pred poskytnutím KIP hovoril že má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-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-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1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5%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extLst>
                  <a:ext uri="{0D108BD9-81ED-4DB2-BD59-A6C34878D82A}">
                    <a16:rowId xmlns:a16="http://schemas.microsoft.com/office/drawing/2014/main" val="3761245846"/>
                  </a:ext>
                </a:extLst>
              </a:tr>
              <a:tr h="2307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ukončené podnikanie 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-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-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1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5%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extLst>
                  <a:ext uri="{0D108BD9-81ED-4DB2-BD59-A6C34878D82A}">
                    <a16:rowId xmlns:a16="http://schemas.microsoft.com/office/drawing/2014/main" val="2624997481"/>
                  </a:ext>
                </a:extLst>
              </a:tr>
              <a:tr h="2307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neriešili sme žiaden kontrakt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-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-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1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4%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extLst>
                  <a:ext uri="{0D108BD9-81ED-4DB2-BD59-A6C34878D82A}">
                    <a16:rowId xmlns:a16="http://schemas.microsoft.com/office/drawing/2014/main" val="2006473277"/>
                  </a:ext>
                </a:extLst>
              </a:tr>
              <a:tr h="2097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chýbala vhodná certifikácia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5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17%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7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28%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2764543"/>
                  </a:ext>
                </a:extLst>
              </a:tr>
              <a:tr h="2097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problémy so zabezpečením dodávky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2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7%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1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4%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extLst>
                  <a:ext uri="{0D108BD9-81ED-4DB2-BD59-A6C34878D82A}">
                    <a16:rowId xmlns:a16="http://schemas.microsoft.com/office/drawing/2014/main" val="192309399"/>
                  </a:ext>
                </a:extLst>
              </a:tr>
              <a:tr h="2097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zdĺhavý proces pri nadväzovaní vzťahov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3%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1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4%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extLst>
                  <a:ext uri="{0D108BD9-81ED-4DB2-BD59-A6C34878D82A}">
                    <a16:rowId xmlns:a16="http://schemas.microsoft.com/office/drawing/2014/main" val="1345675919"/>
                  </a:ext>
                </a:extLst>
              </a:tr>
              <a:tr h="2097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žiadne z vyššie uvedených 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3%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1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4%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extLst>
                  <a:ext uri="{0D108BD9-81ED-4DB2-BD59-A6C34878D82A}">
                    <a16:rowId xmlns:a16="http://schemas.microsoft.com/office/drawing/2014/main" val="603672093"/>
                  </a:ext>
                </a:extLst>
              </a:tr>
              <a:tr h="2097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cenová kalkulácia prevyšovala očakávania druhej strany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10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33%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4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16%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2565369"/>
                  </a:ext>
                </a:extLst>
              </a:tr>
              <a:tr h="2097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zmena situácie na trhu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-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-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1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4%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extLst>
                  <a:ext uri="{0D108BD9-81ED-4DB2-BD59-A6C34878D82A}">
                    <a16:rowId xmlns:a16="http://schemas.microsoft.com/office/drawing/2014/main" val="557764525"/>
                  </a:ext>
                </a:extLst>
              </a:tr>
              <a:tr h="2097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nemali sme takú možnosť, ale privítali by sme ju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-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-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1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4%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extLst>
                  <a:ext uri="{0D108BD9-81ED-4DB2-BD59-A6C34878D82A}">
                    <a16:rowId xmlns:a16="http://schemas.microsoft.com/office/drawing/2014/main" val="310965154"/>
                  </a:ext>
                </a:extLst>
              </a:tr>
              <a:tr h="2097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aktuálna situácia ohľadom COVID - 19 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3%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4%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extLst>
                  <a:ext uri="{0D108BD9-81ED-4DB2-BD59-A6C34878D82A}">
                    <a16:rowId xmlns:a16="http://schemas.microsoft.com/office/drawing/2014/main" val="881715149"/>
                  </a:ext>
                </a:extLst>
              </a:tr>
              <a:tr h="2097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neštandardné požiadavky druhej strany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9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30%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4%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extLst>
                  <a:ext uri="{0D108BD9-81ED-4DB2-BD59-A6C34878D82A}">
                    <a16:rowId xmlns:a16="http://schemas.microsoft.com/office/drawing/2014/main" val="3245435208"/>
                  </a:ext>
                </a:extLst>
              </a:tr>
              <a:tr h="2097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chýbajúce ďalšie kontakty a presadenie malej spoločnosti ako dôveryhodného partnera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-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-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4%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extLst>
                  <a:ext uri="{0D108BD9-81ED-4DB2-BD59-A6C34878D82A}">
                    <a16:rowId xmlns:a16="http://schemas.microsoft.com/office/drawing/2014/main" val="946481326"/>
                  </a:ext>
                </a:extLst>
              </a:tr>
              <a:tr h="2097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cenová kalkulácia prevyšovala naše očakávania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-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-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4%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extLst>
                  <a:ext uri="{0D108BD9-81ED-4DB2-BD59-A6C34878D82A}">
                    <a16:rowId xmlns:a16="http://schemas.microsoft.com/office/drawing/2014/main" val="46200702"/>
                  </a:ext>
                </a:extLst>
              </a:tr>
              <a:tr h="2097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nevznikol záujem o službu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3%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-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-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extLst>
                  <a:ext uri="{0D108BD9-81ED-4DB2-BD59-A6C34878D82A}">
                    <a16:rowId xmlns:a16="http://schemas.microsoft.com/office/drawing/2014/main" val="888801650"/>
                  </a:ext>
                </a:extLst>
              </a:tr>
              <a:tr h="2097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nenašli sme vhodného partnera na spoluprácu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2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7%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-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-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extLst>
                  <a:ext uri="{0D108BD9-81ED-4DB2-BD59-A6C34878D82A}">
                    <a16:rowId xmlns:a16="http://schemas.microsoft.com/office/drawing/2014/main" val="1984336222"/>
                  </a:ext>
                </a:extLst>
              </a:tr>
              <a:tr h="2097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nekvalitné kontakty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-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-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4%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extLst>
                  <a:ext uri="{0D108BD9-81ED-4DB2-BD59-A6C34878D82A}">
                    <a16:rowId xmlns:a16="http://schemas.microsoft.com/office/drawing/2014/main" val="3102974168"/>
                  </a:ext>
                </a:extLst>
              </a:tr>
              <a:tr h="2097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nedostatočná konkurencieschopnosť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-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-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</a:t>
                      </a:r>
                      <a:endParaRPr lang="sk-S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4%</a:t>
                      </a:r>
                      <a:endParaRPr lang="sk-S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350" marR="24350" marT="0" marB="0" anchor="ctr"/>
                </a:tc>
                <a:extLst>
                  <a:ext uri="{0D108BD9-81ED-4DB2-BD59-A6C34878D82A}">
                    <a16:rowId xmlns:a16="http://schemas.microsoft.com/office/drawing/2014/main" val="37881695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43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FAC586AF-2B3C-4927-9DCB-E4DABEA5FA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5989" y="1643433"/>
            <a:ext cx="9917610" cy="4869932"/>
          </a:xfrm>
        </p:spPr>
        <p:txBody>
          <a:bodyPr>
            <a:normAutofit/>
          </a:bodyPr>
          <a:lstStyle/>
          <a:p>
            <a:pPr marL="0" lvl="1" algn="just"/>
            <a:r>
              <a:rPr lang="sk-SK" sz="1700" dirty="0" smtClean="0">
                <a:solidFill>
                  <a:schemeClr val="accent5">
                    <a:lumMod val="50000"/>
                  </a:schemeClr>
                </a:solidFill>
              </a:rPr>
              <a:t>Vyhodnotenie odpovedí na otázku </a:t>
            </a:r>
            <a:r>
              <a:rPr lang="sk-SK" sz="1700" i="1" dirty="0" smtClean="0">
                <a:solidFill>
                  <a:schemeClr val="accent5">
                    <a:lumMod val="50000"/>
                  </a:schemeClr>
                </a:solidFill>
              </a:rPr>
              <a:t>„V </a:t>
            </a:r>
            <a:r>
              <a:rPr lang="sk-SK" sz="1700" i="1" dirty="0">
                <a:solidFill>
                  <a:schemeClr val="accent5">
                    <a:lumMod val="50000"/>
                  </a:schemeClr>
                </a:solidFill>
              </a:rPr>
              <a:t>prípade, že v nadväznosti na účasť v národnom projekte začala </a:t>
            </a:r>
            <a:r>
              <a:rPr lang="sk-SK" sz="1700" i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sk-SK" sz="1700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sk-SK" sz="1700" i="1" dirty="0" smtClean="0">
                <a:solidFill>
                  <a:schemeClr val="accent5">
                    <a:lumMod val="50000"/>
                  </a:schemeClr>
                </a:solidFill>
              </a:rPr>
              <a:t>Vaša </a:t>
            </a:r>
            <a:r>
              <a:rPr lang="sk-SK" sz="1700" i="1" dirty="0">
                <a:solidFill>
                  <a:schemeClr val="accent5">
                    <a:lumMod val="50000"/>
                  </a:schemeClr>
                </a:solidFill>
              </a:rPr>
              <a:t>spoločnosť export produktov/služieb, tieto boli“ </a:t>
            </a:r>
            <a:r>
              <a:rPr lang="sk-SK" sz="1700" i="1" dirty="0" smtClean="0">
                <a:solidFill>
                  <a:schemeClr val="accent5">
                    <a:lumMod val="50000"/>
                  </a:schemeClr>
                </a:solidFill>
              </a:rPr>
              <a:t>– nepovinná otázka</a:t>
            </a:r>
          </a:p>
          <a:p>
            <a:pPr marL="0" lvl="1" algn="just"/>
            <a:endParaRPr lang="sk-SK" dirty="0" smtClean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755938E4-161E-49BB-8366-D86B2518C92F}"/>
              </a:ext>
            </a:extLst>
          </p:cNvPr>
          <p:cNvSpPr txBox="1">
            <a:spLocks/>
          </p:cNvSpPr>
          <p:nvPr/>
        </p:nvSpPr>
        <p:spPr>
          <a:xfrm>
            <a:off x="1719944" y="1837024"/>
            <a:ext cx="9144000" cy="3731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3600" b="1" dirty="0"/>
          </a:p>
          <a:p>
            <a:endParaRPr lang="sk-SK" sz="3600" b="1" dirty="0"/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7B4DBAD8-0CD3-D840-926C-DAC08C50A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9" y="350804"/>
            <a:ext cx="3640248" cy="861773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42B375A7-9A1F-3D43-A234-1B59718FE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479" y="350804"/>
            <a:ext cx="2832382" cy="771545"/>
          </a:xfrm>
          <a:prstGeom prst="rect">
            <a:avLst/>
          </a:prstGeom>
        </p:spPr>
      </p:pic>
      <p:sp>
        <p:nvSpPr>
          <p:cNvPr id="11" name="Obdĺžnik 1">
            <a:extLst>
              <a:ext uri="{FF2B5EF4-FFF2-40B4-BE49-F238E27FC236}">
                <a16:creationId xmlns:a16="http://schemas.microsoft.com/office/drawing/2014/main" id="{E55E1746-99D1-074F-9F43-390A62765F91}"/>
              </a:ext>
            </a:extLst>
          </p:cNvPr>
          <p:cNvSpPr/>
          <p:nvPr/>
        </p:nvSpPr>
        <p:spPr>
          <a:xfrm>
            <a:off x="1105989" y="1058658"/>
            <a:ext cx="9692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3200" b="1" dirty="0" smtClean="0">
                <a:solidFill>
                  <a:srgbClr val="174489"/>
                </a:solidFill>
              </a:rPr>
              <a:t>Závery – Hodnotiaca otázka č.4 (4)</a:t>
            </a:r>
            <a:endParaRPr lang="pl-PL" sz="3200" b="1" dirty="0">
              <a:solidFill>
                <a:srgbClr val="174489"/>
              </a:solidFill>
            </a:endParaRPr>
          </a:p>
        </p:txBody>
      </p:sp>
      <p:graphicFrame>
        <p:nvGraphicFramePr>
          <p:cNvPr id="2" name="Tabuľ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449671"/>
              </p:ext>
            </p:extLst>
          </p:nvPr>
        </p:nvGraphicFramePr>
        <p:xfrm>
          <a:off x="1248355" y="2402364"/>
          <a:ext cx="7768424" cy="31978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42328">
                  <a:extLst>
                    <a:ext uri="{9D8B030D-6E8A-4147-A177-3AD203B41FA5}">
                      <a16:colId xmlns:a16="http://schemas.microsoft.com/office/drawing/2014/main" val="23240155"/>
                    </a:ext>
                  </a:extLst>
                </a:gridCol>
                <a:gridCol w="806524">
                  <a:extLst>
                    <a:ext uri="{9D8B030D-6E8A-4147-A177-3AD203B41FA5}">
                      <a16:colId xmlns:a16="http://schemas.microsoft.com/office/drawing/2014/main" val="1985674940"/>
                    </a:ext>
                  </a:extLst>
                </a:gridCol>
                <a:gridCol w="806524">
                  <a:extLst>
                    <a:ext uri="{9D8B030D-6E8A-4147-A177-3AD203B41FA5}">
                      <a16:colId xmlns:a16="http://schemas.microsoft.com/office/drawing/2014/main" val="866016197"/>
                    </a:ext>
                  </a:extLst>
                </a:gridCol>
                <a:gridCol w="806524">
                  <a:extLst>
                    <a:ext uri="{9D8B030D-6E8A-4147-A177-3AD203B41FA5}">
                      <a16:colId xmlns:a16="http://schemas.microsoft.com/office/drawing/2014/main" val="436114089"/>
                    </a:ext>
                  </a:extLst>
                </a:gridCol>
                <a:gridCol w="806524">
                  <a:extLst>
                    <a:ext uri="{9D8B030D-6E8A-4147-A177-3AD203B41FA5}">
                      <a16:colId xmlns:a16="http://schemas.microsoft.com/office/drawing/2014/main" val="2639831352"/>
                    </a:ext>
                  </a:extLst>
                </a:gridCol>
              </a:tblGrid>
              <a:tr h="321310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k-SK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SARIO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SBA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2570283"/>
                  </a:ext>
                </a:extLst>
              </a:tr>
              <a:tr h="361950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b="1" dirty="0">
                          <a:effectLst/>
                        </a:rPr>
                        <a:t>Počet</a:t>
                      </a:r>
                      <a:endParaRPr lang="sk-SK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b="1" dirty="0">
                          <a:effectLst/>
                        </a:rPr>
                        <a:t>% Podiel</a:t>
                      </a:r>
                      <a:endParaRPr lang="sk-SK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b="1" dirty="0">
                          <a:effectLst/>
                        </a:rPr>
                        <a:t>Počet</a:t>
                      </a:r>
                      <a:endParaRPr lang="sk-SK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b="1" dirty="0">
                          <a:effectLst/>
                        </a:rPr>
                        <a:t>% Podiel</a:t>
                      </a:r>
                      <a:endParaRPr lang="sk-SK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61655145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Počet respondentov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30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100%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23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100%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33060442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dirty="0">
                          <a:effectLst/>
                        </a:rPr>
                        <a:t>nové pre trh</a:t>
                      </a:r>
                      <a:endParaRPr lang="sk-S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8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dirty="0">
                          <a:effectLst/>
                        </a:rPr>
                        <a:t>27%</a:t>
                      </a:r>
                      <a:endParaRPr lang="sk-S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7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dirty="0">
                          <a:effectLst/>
                        </a:rPr>
                        <a:t>30%</a:t>
                      </a:r>
                      <a:endParaRPr lang="sk-S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602527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nové pre firmu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4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dirty="0">
                          <a:effectLst/>
                        </a:rPr>
                        <a:t>13%</a:t>
                      </a:r>
                      <a:endParaRPr lang="sk-S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3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dirty="0">
                          <a:effectLst/>
                        </a:rPr>
                        <a:t>13%</a:t>
                      </a:r>
                      <a:endParaRPr lang="sk-S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49416673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nové pre trh, nové pre firmu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3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10%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3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13%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80908462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export produktu/služieb bez inovácie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14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dirty="0">
                          <a:effectLst/>
                        </a:rPr>
                        <a:t>47%</a:t>
                      </a:r>
                      <a:endParaRPr lang="sk-S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10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dirty="0">
                          <a:effectLst/>
                        </a:rPr>
                        <a:t>43%</a:t>
                      </a:r>
                      <a:endParaRPr lang="sk-S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4515102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nové pre trh; nové pre firmu; export produktu/služieb bez inovácie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1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3%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-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dirty="0">
                          <a:effectLst/>
                        </a:rPr>
                        <a:t>-</a:t>
                      </a:r>
                      <a:endParaRPr lang="sk-S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775593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396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FAC586AF-2B3C-4927-9DCB-E4DABEA5FA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5989" y="1643433"/>
            <a:ext cx="9917610" cy="4869932"/>
          </a:xfrm>
        </p:spPr>
        <p:txBody>
          <a:bodyPr>
            <a:normAutofit/>
          </a:bodyPr>
          <a:lstStyle/>
          <a:p>
            <a:pPr marL="0" lvl="1" algn="just"/>
            <a:r>
              <a:rPr lang="sk-SK" sz="1700" dirty="0" smtClean="0">
                <a:solidFill>
                  <a:schemeClr val="accent5">
                    <a:lumMod val="50000"/>
                  </a:schemeClr>
                </a:solidFill>
              </a:rPr>
              <a:t>Vyhodnotenie odpovedí na otázku </a:t>
            </a:r>
            <a:r>
              <a:rPr lang="sk-SK" sz="1700" i="1" dirty="0" smtClean="0">
                <a:solidFill>
                  <a:schemeClr val="accent5">
                    <a:lumMod val="50000"/>
                  </a:schemeClr>
                </a:solidFill>
              </a:rPr>
              <a:t>„</a:t>
            </a:r>
            <a:r>
              <a:rPr lang="sk-SK" sz="1700" i="1" dirty="0">
                <a:solidFill>
                  <a:schemeClr val="accent5">
                    <a:lumMod val="50000"/>
                  </a:schemeClr>
                </a:solidFill>
              </a:rPr>
              <a:t>Odhadnite o koľko sa zvýšil obrat Vašej spoločnosti v súvislosti s nadviazaním novej medzinárodnej spolupráce v účtovnom roku po zapojení sa“ </a:t>
            </a:r>
            <a:r>
              <a:rPr lang="sk-SK" sz="1700" i="1" dirty="0" smtClean="0">
                <a:solidFill>
                  <a:schemeClr val="accent5">
                    <a:lumMod val="50000"/>
                  </a:schemeClr>
                </a:solidFill>
              </a:rPr>
              <a:t>– povinná otázka</a:t>
            </a:r>
          </a:p>
          <a:p>
            <a:pPr marL="0" lvl="1" algn="just"/>
            <a:endParaRPr lang="sk-SK" dirty="0" smtClean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755938E4-161E-49BB-8366-D86B2518C92F}"/>
              </a:ext>
            </a:extLst>
          </p:cNvPr>
          <p:cNvSpPr txBox="1">
            <a:spLocks/>
          </p:cNvSpPr>
          <p:nvPr/>
        </p:nvSpPr>
        <p:spPr>
          <a:xfrm>
            <a:off x="1719944" y="1837024"/>
            <a:ext cx="9144000" cy="3731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3600" b="1" dirty="0"/>
          </a:p>
          <a:p>
            <a:endParaRPr lang="sk-SK" sz="3600" b="1" dirty="0"/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7B4DBAD8-0CD3-D840-926C-DAC08C50A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9" y="350804"/>
            <a:ext cx="3640248" cy="861773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42B375A7-9A1F-3D43-A234-1B59718FE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479" y="350804"/>
            <a:ext cx="2832382" cy="771545"/>
          </a:xfrm>
          <a:prstGeom prst="rect">
            <a:avLst/>
          </a:prstGeom>
        </p:spPr>
      </p:pic>
      <p:sp>
        <p:nvSpPr>
          <p:cNvPr id="11" name="Obdĺžnik 1">
            <a:extLst>
              <a:ext uri="{FF2B5EF4-FFF2-40B4-BE49-F238E27FC236}">
                <a16:creationId xmlns:a16="http://schemas.microsoft.com/office/drawing/2014/main" id="{E55E1746-99D1-074F-9F43-390A62765F91}"/>
              </a:ext>
            </a:extLst>
          </p:cNvPr>
          <p:cNvSpPr/>
          <p:nvPr/>
        </p:nvSpPr>
        <p:spPr>
          <a:xfrm>
            <a:off x="1105989" y="1058658"/>
            <a:ext cx="9692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3200" b="1" dirty="0" smtClean="0">
                <a:solidFill>
                  <a:srgbClr val="174489"/>
                </a:solidFill>
              </a:rPr>
              <a:t>Závery – Hodnotiaca otázka č.4 (5)</a:t>
            </a:r>
            <a:endParaRPr lang="pl-PL" sz="3200" b="1" dirty="0">
              <a:solidFill>
                <a:srgbClr val="174489"/>
              </a:solidFill>
            </a:endParaRPr>
          </a:p>
        </p:txBody>
      </p:sp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477439"/>
              </p:ext>
            </p:extLst>
          </p:nvPr>
        </p:nvGraphicFramePr>
        <p:xfrm>
          <a:off x="1184742" y="2297527"/>
          <a:ext cx="7935404" cy="37915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42122">
                  <a:extLst>
                    <a:ext uri="{9D8B030D-6E8A-4147-A177-3AD203B41FA5}">
                      <a16:colId xmlns:a16="http://schemas.microsoft.com/office/drawing/2014/main" val="1625856661"/>
                    </a:ext>
                  </a:extLst>
                </a:gridCol>
                <a:gridCol w="788769">
                  <a:extLst>
                    <a:ext uri="{9D8B030D-6E8A-4147-A177-3AD203B41FA5}">
                      <a16:colId xmlns:a16="http://schemas.microsoft.com/office/drawing/2014/main" val="1261568857"/>
                    </a:ext>
                  </a:extLst>
                </a:gridCol>
                <a:gridCol w="911348">
                  <a:extLst>
                    <a:ext uri="{9D8B030D-6E8A-4147-A177-3AD203B41FA5}">
                      <a16:colId xmlns:a16="http://schemas.microsoft.com/office/drawing/2014/main" val="1665910225"/>
                    </a:ext>
                  </a:extLst>
                </a:gridCol>
                <a:gridCol w="924737">
                  <a:extLst>
                    <a:ext uri="{9D8B030D-6E8A-4147-A177-3AD203B41FA5}">
                      <a16:colId xmlns:a16="http://schemas.microsoft.com/office/drawing/2014/main" val="271616929"/>
                    </a:ext>
                  </a:extLst>
                </a:gridCol>
                <a:gridCol w="1268428">
                  <a:extLst>
                    <a:ext uri="{9D8B030D-6E8A-4147-A177-3AD203B41FA5}">
                      <a16:colId xmlns:a16="http://schemas.microsoft.com/office/drawing/2014/main" val="2585358052"/>
                    </a:ext>
                  </a:extLst>
                </a:gridCol>
              </a:tblGrid>
              <a:tr h="297180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k-SK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SARIO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SBA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919960"/>
                  </a:ext>
                </a:extLst>
              </a:tr>
              <a:tr h="436880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b="1" dirty="0">
                          <a:effectLst/>
                        </a:rPr>
                        <a:t>Počet</a:t>
                      </a:r>
                      <a:endParaRPr lang="sk-SK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b="1" dirty="0">
                          <a:effectLst/>
                        </a:rPr>
                        <a:t>% Podiel</a:t>
                      </a:r>
                      <a:endParaRPr lang="sk-SK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b="1" dirty="0">
                          <a:effectLst/>
                        </a:rPr>
                        <a:t>Počet</a:t>
                      </a:r>
                      <a:endParaRPr lang="sk-SK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b="1" dirty="0">
                          <a:effectLst/>
                        </a:rPr>
                        <a:t>% Podiel</a:t>
                      </a:r>
                      <a:endParaRPr lang="sk-SK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02475004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Počet respondentov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48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100%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52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100%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96013973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1% - 4%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15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dirty="0">
                          <a:effectLst/>
                        </a:rPr>
                        <a:t>31%</a:t>
                      </a:r>
                      <a:endParaRPr lang="sk-S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8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dirty="0">
                          <a:effectLst/>
                        </a:rPr>
                        <a:t>15%</a:t>
                      </a:r>
                      <a:endParaRPr lang="sk-S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4867682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5% - 9%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4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dirty="0">
                          <a:effectLst/>
                        </a:rPr>
                        <a:t>8%</a:t>
                      </a:r>
                      <a:endParaRPr lang="sk-S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5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10%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01068974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10% - 14%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3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dirty="0">
                          <a:effectLst/>
                        </a:rPr>
                        <a:t>6%</a:t>
                      </a:r>
                      <a:endParaRPr lang="sk-S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dirty="0">
                          <a:effectLst/>
                        </a:rPr>
                        <a:t>1</a:t>
                      </a:r>
                      <a:endParaRPr lang="sk-S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2%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09805118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15% - 19%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4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8%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6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dirty="0">
                          <a:effectLst/>
                        </a:rPr>
                        <a:t>12%</a:t>
                      </a:r>
                      <a:endParaRPr lang="sk-S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2679924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20% a viac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2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4%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2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4%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76998414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N/A (nenadviazali sme spoluprácu, ktorá by zvýšila obrat spoločnosti)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20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dirty="0">
                          <a:effectLst/>
                        </a:rPr>
                        <a:t>42%</a:t>
                      </a:r>
                      <a:endParaRPr lang="sk-S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30</a:t>
                      </a:r>
                      <a:endParaRPr lang="sk-S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dirty="0">
                          <a:effectLst/>
                        </a:rPr>
                        <a:t>58%</a:t>
                      </a:r>
                      <a:endParaRPr lang="sk-S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3572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943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FAC586AF-2B3C-4927-9DCB-E4DABEA5FA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5990" y="2024111"/>
            <a:ext cx="9917610" cy="4391203"/>
          </a:xfrm>
        </p:spPr>
        <p:txBody>
          <a:bodyPr>
            <a:normAutofit/>
          </a:bodyPr>
          <a:lstStyle/>
          <a:p>
            <a:pPr marL="0" lvl="1" algn="just">
              <a:lnSpc>
                <a:spcPct val="100000"/>
              </a:lnSpc>
            </a:pPr>
            <a:r>
              <a:rPr lang="sk-SK" b="1" i="1" dirty="0" smtClean="0">
                <a:solidFill>
                  <a:schemeClr val="accent5">
                    <a:lumMod val="50000"/>
                  </a:schemeClr>
                </a:solidFill>
              </a:rPr>
              <a:t>Analýza ukazovateľov finančnej výkonnosti subjektov zapojených do aktivít NP </a:t>
            </a:r>
            <a:br>
              <a:rPr lang="sk-SK" b="1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sk-SK" b="1" i="1" dirty="0" smtClean="0">
                <a:solidFill>
                  <a:schemeClr val="accent5">
                    <a:lumMod val="50000"/>
                  </a:schemeClr>
                </a:solidFill>
              </a:rPr>
              <a:t>s využitím </a:t>
            </a:r>
            <a:r>
              <a:rPr lang="sk-SK" b="1" i="1" dirty="0" err="1" smtClean="0">
                <a:solidFill>
                  <a:schemeClr val="accent5">
                    <a:lumMod val="50000"/>
                  </a:schemeClr>
                </a:solidFill>
              </a:rPr>
              <a:t>kontrafaktuálnych</a:t>
            </a:r>
            <a:r>
              <a:rPr lang="sk-SK" b="1" i="1" dirty="0" smtClean="0">
                <a:solidFill>
                  <a:schemeClr val="accent5">
                    <a:lumMod val="50000"/>
                  </a:schemeClr>
                </a:solidFill>
              </a:rPr>
              <a:t> metód hodnotenia.</a:t>
            </a:r>
            <a:endParaRPr lang="sk-SK" dirty="0" smtClean="0"/>
          </a:p>
          <a:p>
            <a:pPr marL="0" lvl="1" algn="just">
              <a:lnSpc>
                <a:spcPct val="100000"/>
              </a:lnSpc>
            </a:pPr>
            <a:r>
              <a:rPr lang="sk-SK" sz="1800" dirty="0">
                <a:solidFill>
                  <a:schemeClr val="accent5">
                    <a:lumMod val="50000"/>
                  </a:schemeClr>
                </a:solidFill>
              </a:rPr>
              <a:t>Realizácia analýzy bola zabezpečená spolupracujúcim externým </a:t>
            </a:r>
            <a:r>
              <a:rPr lang="sk-SK" sz="1800" dirty="0" smtClean="0">
                <a:solidFill>
                  <a:schemeClr val="accent5">
                    <a:lumMod val="50000"/>
                  </a:schemeClr>
                </a:solidFill>
              </a:rPr>
              <a:t>expertom </a:t>
            </a:r>
            <a:r>
              <a:rPr lang="sk-SK" sz="1800" dirty="0">
                <a:solidFill>
                  <a:schemeClr val="accent5">
                    <a:lumMod val="50000"/>
                  </a:schemeClr>
                </a:solidFill>
              </a:rPr>
              <a:t>s údajmi dostupnými </a:t>
            </a:r>
            <a:r>
              <a:rPr lang="sk-SK" sz="18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sk-SK" sz="18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sk-SK" sz="1800" dirty="0" smtClean="0">
                <a:solidFill>
                  <a:schemeClr val="accent5">
                    <a:lumMod val="50000"/>
                  </a:schemeClr>
                </a:solidFill>
              </a:rPr>
              <a:t>k </a:t>
            </a:r>
            <a:r>
              <a:rPr lang="sk-SK" sz="1800" dirty="0">
                <a:solidFill>
                  <a:schemeClr val="accent5">
                    <a:lumMod val="50000"/>
                  </a:schemeClr>
                </a:solidFill>
              </a:rPr>
              <a:t>31. októbru 2022</a:t>
            </a:r>
            <a:r>
              <a:rPr lang="sk-SK" sz="1800" dirty="0" smtClean="0">
                <a:solidFill>
                  <a:schemeClr val="accent5">
                    <a:lumMod val="50000"/>
                  </a:schemeClr>
                </a:solidFill>
              </a:rPr>
              <a:t>. Počty </a:t>
            </a:r>
            <a:r>
              <a:rPr lang="sk-SK" sz="1800" dirty="0">
                <a:solidFill>
                  <a:schemeClr val="accent5">
                    <a:lumMod val="50000"/>
                  </a:schemeClr>
                </a:solidFill>
              </a:rPr>
              <a:t>hodnotených subjektov sa v dôsledku dostupnosti údajov v jednotlivých rokoch </a:t>
            </a:r>
            <a:r>
              <a:rPr lang="sk-SK" sz="1800" dirty="0" smtClean="0">
                <a:solidFill>
                  <a:schemeClr val="accent5">
                    <a:lumMod val="50000"/>
                  </a:schemeClr>
                </a:solidFill>
              </a:rPr>
              <a:t>menili.</a:t>
            </a:r>
          </a:p>
          <a:p>
            <a:pPr marL="0" lvl="1" algn="just"/>
            <a:r>
              <a:rPr lang="sk-SK" sz="1800" dirty="0" smtClean="0">
                <a:solidFill>
                  <a:schemeClr val="accent5">
                    <a:lumMod val="50000"/>
                  </a:schemeClr>
                </a:solidFill>
              </a:rPr>
              <a:t>Tabuľka: </a:t>
            </a:r>
            <a:r>
              <a:rPr lang="sk-SK" sz="1800" b="1" dirty="0" smtClean="0">
                <a:solidFill>
                  <a:schemeClr val="accent5">
                    <a:lumMod val="50000"/>
                  </a:schemeClr>
                </a:solidFill>
              </a:rPr>
              <a:t>Podporené </a:t>
            </a:r>
            <a:r>
              <a:rPr lang="sk-SK" sz="1800" b="1" dirty="0">
                <a:solidFill>
                  <a:schemeClr val="accent5">
                    <a:lumMod val="50000"/>
                  </a:schemeClr>
                </a:solidFill>
              </a:rPr>
              <a:t>a hodnotené subjekty v aktivitách národného projektu za rok 2018</a:t>
            </a:r>
          </a:p>
          <a:p>
            <a:pPr marL="0" lvl="1" algn="just"/>
            <a:endParaRPr lang="sk-SK" dirty="0"/>
          </a:p>
          <a:p>
            <a:pPr marL="0" lvl="1" algn="just"/>
            <a:endParaRPr lang="sk-SK" dirty="0" smtClean="0"/>
          </a:p>
          <a:p>
            <a:pPr marL="0" lvl="1" algn="just"/>
            <a:endParaRPr lang="sk-SK" sz="1800" dirty="0" smtClean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755938E4-161E-49BB-8366-D86B2518C92F}"/>
              </a:ext>
            </a:extLst>
          </p:cNvPr>
          <p:cNvSpPr txBox="1">
            <a:spLocks/>
          </p:cNvSpPr>
          <p:nvPr/>
        </p:nvSpPr>
        <p:spPr>
          <a:xfrm>
            <a:off x="841829" y="1837023"/>
            <a:ext cx="10365032" cy="45202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3600" b="1" dirty="0"/>
          </a:p>
          <a:p>
            <a:endParaRPr lang="sk-SK" sz="3600" b="1" dirty="0"/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7B4DBAD8-0CD3-D840-926C-DAC08C50A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9" y="350804"/>
            <a:ext cx="3640248" cy="861773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42B375A7-9A1F-3D43-A234-1B59718FE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479" y="350804"/>
            <a:ext cx="2832382" cy="771545"/>
          </a:xfrm>
          <a:prstGeom prst="rect">
            <a:avLst/>
          </a:prstGeom>
        </p:spPr>
      </p:pic>
      <p:sp>
        <p:nvSpPr>
          <p:cNvPr id="11" name="Obdĺžnik 1">
            <a:extLst>
              <a:ext uri="{FF2B5EF4-FFF2-40B4-BE49-F238E27FC236}">
                <a16:creationId xmlns:a16="http://schemas.microsoft.com/office/drawing/2014/main" id="{E55E1746-99D1-074F-9F43-390A62765F91}"/>
              </a:ext>
            </a:extLst>
          </p:cNvPr>
          <p:cNvSpPr/>
          <p:nvPr/>
        </p:nvSpPr>
        <p:spPr>
          <a:xfrm>
            <a:off x="1105989" y="1344094"/>
            <a:ext cx="9692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3200" b="1" dirty="0" smtClean="0">
                <a:solidFill>
                  <a:srgbClr val="174489"/>
                </a:solidFill>
              </a:rPr>
              <a:t>Závery – Hodnotiaca otázka č.4 (6)</a:t>
            </a:r>
            <a:endParaRPr lang="pl-PL" sz="3200" b="1" dirty="0">
              <a:solidFill>
                <a:srgbClr val="174489"/>
              </a:solidFill>
            </a:endParaRPr>
          </a:p>
        </p:txBody>
      </p:sp>
      <p:graphicFrame>
        <p:nvGraphicFramePr>
          <p:cNvPr id="5" name="Tabuľ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887183"/>
              </p:ext>
            </p:extLst>
          </p:nvPr>
        </p:nvGraphicFramePr>
        <p:xfrm>
          <a:off x="1233712" y="3904337"/>
          <a:ext cx="9789888" cy="25109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02745">
                  <a:extLst>
                    <a:ext uri="{9D8B030D-6E8A-4147-A177-3AD203B41FA5}">
                      <a16:colId xmlns:a16="http://schemas.microsoft.com/office/drawing/2014/main" val="1083300568"/>
                    </a:ext>
                  </a:extLst>
                </a:gridCol>
                <a:gridCol w="1451429">
                  <a:extLst>
                    <a:ext uri="{9D8B030D-6E8A-4147-A177-3AD203B41FA5}">
                      <a16:colId xmlns:a16="http://schemas.microsoft.com/office/drawing/2014/main" val="3124121272"/>
                    </a:ext>
                  </a:extLst>
                </a:gridCol>
                <a:gridCol w="1580627">
                  <a:extLst>
                    <a:ext uri="{9D8B030D-6E8A-4147-A177-3AD203B41FA5}">
                      <a16:colId xmlns:a16="http://schemas.microsoft.com/office/drawing/2014/main" val="3376051878"/>
                    </a:ext>
                  </a:extLst>
                </a:gridCol>
                <a:gridCol w="1075783">
                  <a:extLst>
                    <a:ext uri="{9D8B030D-6E8A-4147-A177-3AD203B41FA5}">
                      <a16:colId xmlns:a16="http://schemas.microsoft.com/office/drawing/2014/main" val="1268722418"/>
                    </a:ext>
                  </a:extLst>
                </a:gridCol>
                <a:gridCol w="956254">
                  <a:extLst>
                    <a:ext uri="{9D8B030D-6E8A-4147-A177-3AD203B41FA5}">
                      <a16:colId xmlns:a16="http://schemas.microsoft.com/office/drawing/2014/main" val="3390722271"/>
                    </a:ext>
                  </a:extLst>
                </a:gridCol>
                <a:gridCol w="923050">
                  <a:extLst>
                    <a:ext uri="{9D8B030D-6E8A-4147-A177-3AD203B41FA5}">
                      <a16:colId xmlns:a16="http://schemas.microsoft.com/office/drawing/2014/main" val="923298297"/>
                    </a:ext>
                  </a:extLst>
                </a:gridCol>
              </a:tblGrid>
              <a:tr h="272614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400" dirty="0">
                          <a:effectLst/>
                        </a:rPr>
                        <a:t>Aktivity národného projektu</a:t>
                      </a:r>
                      <a:endParaRPr lang="sk-SK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400" dirty="0">
                          <a:effectLst/>
                        </a:rPr>
                        <a:t>Organizujúci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400" dirty="0">
                          <a:effectLst/>
                        </a:rPr>
                        <a:t>subjekt</a:t>
                      </a:r>
                      <a:endParaRPr lang="sk-SK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dirty="0">
                          <a:effectLst/>
                        </a:rPr>
                        <a:t>Podporené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dirty="0">
                          <a:effectLst/>
                        </a:rPr>
                        <a:t>subjekty</a:t>
                      </a:r>
                      <a:endParaRPr lang="sk-SK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dirty="0">
                          <a:effectLst/>
                        </a:rPr>
                        <a:t>Dostupné k hodnoteniu</a:t>
                      </a:r>
                      <a:endParaRPr lang="sk-SK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3977683"/>
                  </a:ext>
                </a:extLst>
              </a:tr>
              <a:tr h="272614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dirty="0">
                          <a:effectLst/>
                        </a:rPr>
                        <a:t>2019</a:t>
                      </a:r>
                      <a:endParaRPr lang="sk-SK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dirty="0">
                          <a:effectLst/>
                        </a:rPr>
                        <a:t>2020</a:t>
                      </a:r>
                      <a:endParaRPr lang="sk-SK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>
                          <a:effectLst/>
                        </a:rPr>
                        <a:t>2021</a:t>
                      </a:r>
                      <a:endParaRPr lang="sk-SK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5610687"/>
                  </a:ext>
                </a:extLst>
              </a:tr>
              <a:tr h="3370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400" dirty="0">
                          <a:effectLst/>
                        </a:rPr>
                        <a:t>Kooperačné podujatia</a:t>
                      </a:r>
                      <a:endParaRPr lang="sk-SK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400">
                          <a:effectLst/>
                        </a:rPr>
                        <a:t>SARIO</a:t>
                      </a:r>
                      <a:endParaRPr lang="sk-SK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>
                          <a:effectLst/>
                        </a:rPr>
                        <a:t>11</a:t>
                      </a:r>
                      <a:endParaRPr lang="sk-SK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dirty="0">
                          <a:effectLst/>
                        </a:rPr>
                        <a:t>11</a:t>
                      </a:r>
                      <a:endParaRPr lang="sk-SK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dirty="0">
                          <a:effectLst/>
                        </a:rPr>
                        <a:t>11</a:t>
                      </a:r>
                      <a:endParaRPr lang="sk-SK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>
                          <a:effectLst/>
                        </a:rPr>
                        <a:t>10</a:t>
                      </a:r>
                      <a:endParaRPr lang="sk-SK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6589136"/>
                  </a:ext>
                </a:extLst>
              </a:tr>
              <a:tr h="3581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400" dirty="0">
                          <a:effectLst/>
                        </a:rPr>
                        <a:t>Podnikateľské misie</a:t>
                      </a:r>
                      <a:endParaRPr lang="sk-SK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400" dirty="0">
                          <a:effectLst/>
                        </a:rPr>
                        <a:t>SARIO</a:t>
                      </a:r>
                      <a:endParaRPr lang="sk-SK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>
                          <a:effectLst/>
                        </a:rPr>
                        <a:t>46</a:t>
                      </a:r>
                      <a:endParaRPr lang="sk-SK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>
                          <a:effectLst/>
                        </a:rPr>
                        <a:t>41</a:t>
                      </a:r>
                      <a:endParaRPr lang="sk-SK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dirty="0">
                          <a:effectLst/>
                        </a:rPr>
                        <a:t>39</a:t>
                      </a:r>
                      <a:endParaRPr lang="sk-SK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>
                          <a:effectLst/>
                        </a:rPr>
                        <a:t>37</a:t>
                      </a:r>
                      <a:endParaRPr lang="sk-SK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7212698"/>
                  </a:ext>
                </a:extLst>
              </a:tr>
              <a:tr h="3969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400" dirty="0" err="1">
                          <a:effectLst/>
                        </a:rPr>
                        <a:t>Sourcingové</a:t>
                      </a:r>
                      <a:r>
                        <a:rPr lang="sk-SK" sz="1400" dirty="0">
                          <a:effectLst/>
                        </a:rPr>
                        <a:t> podujatia</a:t>
                      </a:r>
                      <a:endParaRPr lang="sk-SK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400" dirty="0">
                          <a:effectLst/>
                        </a:rPr>
                        <a:t>SARIO</a:t>
                      </a:r>
                      <a:endParaRPr lang="sk-SK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>
                          <a:effectLst/>
                        </a:rPr>
                        <a:t>18</a:t>
                      </a:r>
                      <a:endParaRPr lang="sk-SK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>
                          <a:effectLst/>
                        </a:rPr>
                        <a:t>17</a:t>
                      </a:r>
                      <a:endParaRPr lang="sk-SK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dirty="0">
                          <a:effectLst/>
                        </a:rPr>
                        <a:t>17</a:t>
                      </a:r>
                      <a:endParaRPr lang="sk-SK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>
                          <a:effectLst/>
                        </a:rPr>
                        <a:t>17</a:t>
                      </a:r>
                      <a:endParaRPr lang="sk-SK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53160366"/>
                  </a:ext>
                </a:extLst>
              </a:tr>
              <a:tr h="356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400" dirty="0">
                          <a:effectLst/>
                        </a:rPr>
                        <a:t>Veľtrhy/výstavy</a:t>
                      </a:r>
                      <a:endParaRPr lang="sk-SK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400" dirty="0">
                          <a:effectLst/>
                        </a:rPr>
                        <a:t>SARIO</a:t>
                      </a:r>
                      <a:endParaRPr lang="sk-SK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>
                          <a:effectLst/>
                        </a:rPr>
                        <a:t>77</a:t>
                      </a:r>
                      <a:endParaRPr lang="sk-SK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>
                          <a:effectLst/>
                        </a:rPr>
                        <a:t>72</a:t>
                      </a:r>
                      <a:endParaRPr lang="sk-SK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dirty="0">
                          <a:effectLst/>
                        </a:rPr>
                        <a:t>73</a:t>
                      </a:r>
                      <a:endParaRPr lang="sk-SK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dirty="0">
                          <a:effectLst/>
                        </a:rPr>
                        <a:t>71</a:t>
                      </a:r>
                      <a:endParaRPr lang="sk-SK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2261670"/>
                  </a:ext>
                </a:extLst>
              </a:tr>
              <a:tr h="5172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400" dirty="0">
                          <a:effectLst/>
                        </a:rPr>
                        <a:t>Krátkodobé individuálne poradenstvo</a:t>
                      </a:r>
                      <a:endParaRPr lang="sk-SK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400" dirty="0">
                          <a:effectLst/>
                        </a:rPr>
                        <a:t>SBA</a:t>
                      </a:r>
                      <a:endParaRPr lang="sk-SK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dirty="0">
                          <a:effectLst/>
                        </a:rPr>
                        <a:t>46</a:t>
                      </a:r>
                      <a:endParaRPr lang="sk-SK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>
                          <a:effectLst/>
                        </a:rPr>
                        <a:t>36</a:t>
                      </a:r>
                      <a:endParaRPr lang="sk-SK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dirty="0">
                          <a:effectLst/>
                        </a:rPr>
                        <a:t>35</a:t>
                      </a:r>
                      <a:endParaRPr lang="sk-SK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dirty="0">
                          <a:effectLst/>
                        </a:rPr>
                        <a:t>35</a:t>
                      </a:r>
                      <a:endParaRPr lang="sk-SK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6114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717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FAC586AF-2B3C-4927-9DCB-E4DABEA5FA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5990" y="2024111"/>
            <a:ext cx="9917610" cy="4391203"/>
          </a:xfrm>
        </p:spPr>
        <p:txBody>
          <a:bodyPr>
            <a:normAutofit/>
          </a:bodyPr>
          <a:lstStyle/>
          <a:p>
            <a:pPr marL="0" lvl="1" algn="just">
              <a:lnSpc>
                <a:spcPct val="100000"/>
              </a:lnSpc>
            </a:pPr>
            <a:r>
              <a:rPr lang="sk-SK" b="1" i="1" dirty="0" smtClean="0">
                <a:solidFill>
                  <a:schemeClr val="accent5">
                    <a:lumMod val="50000"/>
                  </a:schemeClr>
                </a:solidFill>
              </a:rPr>
              <a:t>Analýza ukazovateľov finančnej výkonnosti subjektov zapojených do aktivít NP </a:t>
            </a:r>
            <a:br>
              <a:rPr lang="sk-SK" b="1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sk-SK" b="1" i="1" dirty="0" smtClean="0">
                <a:solidFill>
                  <a:schemeClr val="accent5">
                    <a:lumMod val="50000"/>
                  </a:schemeClr>
                </a:solidFill>
              </a:rPr>
              <a:t>s využitím </a:t>
            </a:r>
            <a:r>
              <a:rPr lang="sk-SK" b="1" i="1" dirty="0" err="1" smtClean="0">
                <a:solidFill>
                  <a:schemeClr val="accent5">
                    <a:lumMod val="50000"/>
                  </a:schemeClr>
                </a:solidFill>
              </a:rPr>
              <a:t>kontrafaktuálnych</a:t>
            </a:r>
            <a:r>
              <a:rPr lang="sk-SK" b="1" i="1" dirty="0" smtClean="0">
                <a:solidFill>
                  <a:schemeClr val="accent5">
                    <a:lumMod val="50000"/>
                  </a:schemeClr>
                </a:solidFill>
              </a:rPr>
              <a:t> metód hodnotenia.</a:t>
            </a:r>
            <a:endParaRPr lang="sk-SK" dirty="0" smtClean="0"/>
          </a:p>
          <a:p>
            <a:pPr marL="0" lvl="1" algn="just"/>
            <a:endParaRPr lang="sk-SK" dirty="0"/>
          </a:p>
          <a:p>
            <a:pPr marL="0" lvl="1" algn="just"/>
            <a:r>
              <a:rPr lang="sk-SK" sz="1800" dirty="0">
                <a:solidFill>
                  <a:schemeClr val="accent5">
                    <a:lumMod val="50000"/>
                  </a:schemeClr>
                </a:solidFill>
              </a:rPr>
              <a:t>Analýza údajov </a:t>
            </a:r>
            <a:r>
              <a:rPr lang="sk-SK" sz="1800" dirty="0" smtClean="0">
                <a:solidFill>
                  <a:schemeClr val="accent5">
                    <a:lumMod val="50000"/>
                  </a:schemeClr>
                </a:solidFill>
              </a:rPr>
              <a:t>pozostávala </a:t>
            </a:r>
            <a:r>
              <a:rPr lang="sk-SK" sz="1800" dirty="0">
                <a:solidFill>
                  <a:schemeClr val="accent5">
                    <a:lumMod val="50000"/>
                  </a:schemeClr>
                </a:solidFill>
              </a:rPr>
              <a:t>z porovnávania finančných výsledkov podporených subjektov s nepodporenými subjektmi, ktoré mali v roku 2018 (rok absolvovania aktivít) podobné finančné charakteristiky. </a:t>
            </a:r>
            <a:endParaRPr lang="sk-SK" sz="18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1" algn="just"/>
            <a:endParaRPr lang="sk-SK" sz="18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1" algn="just"/>
            <a:r>
              <a:rPr lang="sk-SK" sz="1800" dirty="0" smtClean="0">
                <a:solidFill>
                  <a:schemeClr val="accent5">
                    <a:lumMod val="50000"/>
                  </a:schemeClr>
                </a:solidFill>
              </a:rPr>
              <a:t>Sledované finančné ukazovatele:</a:t>
            </a:r>
          </a:p>
          <a:p>
            <a:pPr marL="342900" lvl="1" indent="-342900" algn="just">
              <a:buFontTx/>
              <a:buChar char="-"/>
            </a:pPr>
            <a:r>
              <a:rPr lang="sk-SK" sz="1800" dirty="0" smtClean="0">
                <a:solidFill>
                  <a:schemeClr val="accent5">
                    <a:lumMod val="50000"/>
                  </a:schemeClr>
                </a:solidFill>
              </a:rPr>
              <a:t>Výnosy </a:t>
            </a:r>
            <a:r>
              <a:rPr lang="sk-SK" sz="1800" dirty="0">
                <a:solidFill>
                  <a:schemeClr val="accent5">
                    <a:lumMod val="50000"/>
                  </a:schemeClr>
                </a:solidFill>
              </a:rPr>
              <a:t>z hospodárskej činnosti v priebehu </a:t>
            </a:r>
            <a:r>
              <a:rPr lang="sk-SK" sz="1800" dirty="0" smtClean="0">
                <a:solidFill>
                  <a:schemeClr val="accent5">
                    <a:lumMod val="50000"/>
                  </a:schemeClr>
                </a:solidFill>
              </a:rPr>
              <a:t>roka (tržby)</a:t>
            </a:r>
          </a:p>
          <a:p>
            <a:pPr marL="285750" lvl="1" indent="-285750" algn="just">
              <a:buFontTx/>
              <a:buChar char="-"/>
            </a:pPr>
            <a:r>
              <a:rPr lang="sk-SK" sz="1800" dirty="0">
                <a:solidFill>
                  <a:schemeClr val="accent5">
                    <a:lumMod val="50000"/>
                  </a:schemeClr>
                </a:solidFill>
              </a:rPr>
              <a:t>Hodnota celkových aktív k 31. </a:t>
            </a:r>
            <a:r>
              <a:rPr lang="sk-SK" sz="1800" dirty="0" smtClean="0">
                <a:solidFill>
                  <a:schemeClr val="accent5">
                    <a:lumMod val="50000"/>
                  </a:schemeClr>
                </a:solidFill>
              </a:rPr>
              <a:t>decembru (aktíva)</a:t>
            </a:r>
          </a:p>
          <a:p>
            <a:pPr marL="285750" lvl="1" indent="-285750" algn="just">
              <a:buFontTx/>
              <a:buChar char="-"/>
            </a:pPr>
            <a:r>
              <a:rPr lang="sk-SK" sz="1800" dirty="0">
                <a:solidFill>
                  <a:schemeClr val="accent5">
                    <a:lumMod val="50000"/>
                  </a:schemeClr>
                </a:solidFill>
              </a:rPr>
              <a:t>Rentabilita aktív </a:t>
            </a:r>
            <a:r>
              <a:rPr lang="sk-SK" sz="1800" dirty="0" smtClean="0">
                <a:solidFill>
                  <a:schemeClr val="accent5">
                    <a:lumMod val="50000"/>
                  </a:schemeClr>
                </a:solidFill>
              </a:rPr>
              <a:t>(ROA)</a:t>
            </a:r>
          </a:p>
          <a:p>
            <a:pPr marL="285750" lvl="1" indent="-285750" algn="just">
              <a:buFontTx/>
              <a:buChar char="-"/>
            </a:pPr>
            <a:r>
              <a:rPr lang="sk-SK" sz="1800" dirty="0">
                <a:solidFill>
                  <a:schemeClr val="accent5">
                    <a:lumMod val="50000"/>
                  </a:schemeClr>
                </a:solidFill>
              </a:rPr>
              <a:t>Rentabilita vlastného imania </a:t>
            </a:r>
            <a:r>
              <a:rPr lang="sk-SK" sz="1800" dirty="0" smtClean="0">
                <a:solidFill>
                  <a:schemeClr val="accent5">
                    <a:lumMod val="50000"/>
                  </a:schemeClr>
                </a:solidFill>
              </a:rPr>
              <a:t>(ROE)</a:t>
            </a:r>
          </a:p>
          <a:p>
            <a:pPr marL="285750" lvl="1" indent="-285750" algn="just">
              <a:buFontTx/>
              <a:buChar char="-"/>
            </a:pPr>
            <a:r>
              <a:rPr lang="sk-SK" sz="1800" dirty="0">
                <a:solidFill>
                  <a:schemeClr val="accent5">
                    <a:lumMod val="50000"/>
                  </a:schemeClr>
                </a:solidFill>
              </a:rPr>
              <a:t>Likvidita 2. stupňa </a:t>
            </a:r>
            <a:r>
              <a:rPr lang="sk-SK" sz="1800" dirty="0" smtClean="0">
                <a:solidFill>
                  <a:schemeClr val="accent5">
                    <a:lumMod val="50000"/>
                  </a:schemeClr>
                </a:solidFill>
              </a:rPr>
              <a:t>(Likvidita)</a:t>
            </a:r>
          </a:p>
          <a:p>
            <a:pPr marL="285750" lvl="1" indent="-285750" algn="just">
              <a:buFontTx/>
              <a:buChar char="-"/>
            </a:pPr>
            <a:r>
              <a:rPr lang="sk-SK" sz="1800" dirty="0">
                <a:solidFill>
                  <a:schemeClr val="accent5">
                    <a:lumMod val="50000"/>
                  </a:schemeClr>
                </a:solidFill>
              </a:rPr>
              <a:t>Obrat aktív</a:t>
            </a:r>
            <a:endParaRPr lang="sk-SK" sz="1800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755938E4-161E-49BB-8366-D86B2518C92F}"/>
              </a:ext>
            </a:extLst>
          </p:cNvPr>
          <p:cNvSpPr txBox="1">
            <a:spLocks/>
          </p:cNvSpPr>
          <p:nvPr/>
        </p:nvSpPr>
        <p:spPr>
          <a:xfrm>
            <a:off x="841829" y="1837023"/>
            <a:ext cx="10365032" cy="45202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3600" b="1" dirty="0"/>
          </a:p>
          <a:p>
            <a:endParaRPr lang="sk-SK" sz="3600" b="1" dirty="0"/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7B4DBAD8-0CD3-D840-926C-DAC08C50A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9" y="350804"/>
            <a:ext cx="3640248" cy="861773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42B375A7-9A1F-3D43-A234-1B59718FE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479" y="350804"/>
            <a:ext cx="2832382" cy="771545"/>
          </a:xfrm>
          <a:prstGeom prst="rect">
            <a:avLst/>
          </a:prstGeom>
        </p:spPr>
      </p:pic>
      <p:sp>
        <p:nvSpPr>
          <p:cNvPr id="11" name="Obdĺžnik 1">
            <a:extLst>
              <a:ext uri="{FF2B5EF4-FFF2-40B4-BE49-F238E27FC236}">
                <a16:creationId xmlns:a16="http://schemas.microsoft.com/office/drawing/2014/main" id="{E55E1746-99D1-074F-9F43-390A62765F91}"/>
              </a:ext>
            </a:extLst>
          </p:cNvPr>
          <p:cNvSpPr/>
          <p:nvPr/>
        </p:nvSpPr>
        <p:spPr>
          <a:xfrm>
            <a:off x="1105989" y="1344094"/>
            <a:ext cx="9692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3200" b="1" dirty="0" smtClean="0">
                <a:solidFill>
                  <a:srgbClr val="174489"/>
                </a:solidFill>
              </a:rPr>
              <a:t>Závery – Hodnotiaca otázka č.4 (7)</a:t>
            </a:r>
            <a:endParaRPr lang="pl-PL" sz="3200" b="1" dirty="0">
              <a:solidFill>
                <a:srgbClr val="1744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2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FAC586AF-2B3C-4927-9DCB-E4DABEA5FA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5990" y="2024111"/>
            <a:ext cx="9917610" cy="4826074"/>
          </a:xfrm>
        </p:spPr>
        <p:txBody>
          <a:bodyPr>
            <a:normAutofit lnSpcReduction="10000"/>
          </a:bodyPr>
          <a:lstStyle/>
          <a:p>
            <a:pPr marL="0" lvl="1" algn="just">
              <a:lnSpc>
                <a:spcPct val="100000"/>
              </a:lnSpc>
            </a:pPr>
            <a:r>
              <a:rPr lang="sk-SK" b="1" i="1" dirty="0" smtClean="0">
                <a:solidFill>
                  <a:schemeClr val="accent5">
                    <a:lumMod val="50000"/>
                  </a:schemeClr>
                </a:solidFill>
              </a:rPr>
              <a:t>Analýza ukazovateľov finančnej výkonnosti subjektov zapojených do aktivít NP </a:t>
            </a:r>
            <a:br>
              <a:rPr lang="sk-SK" b="1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sk-SK" b="1" i="1" dirty="0" smtClean="0">
                <a:solidFill>
                  <a:schemeClr val="accent5">
                    <a:lumMod val="50000"/>
                  </a:schemeClr>
                </a:solidFill>
              </a:rPr>
              <a:t>s využitím </a:t>
            </a:r>
            <a:r>
              <a:rPr lang="sk-SK" b="1" i="1" dirty="0" err="1" smtClean="0">
                <a:solidFill>
                  <a:schemeClr val="accent5">
                    <a:lumMod val="50000"/>
                  </a:schemeClr>
                </a:solidFill>
              </a:rPr>
              <a:t>kontrafaktuálnych</a:t>
            </a:r>
            <a:r>
              <a:rPr lang="sk-SK" b="1" i="1" dirty="0" smtClean="0">
                <a:solidFill>
                  <a:schemeClr val="accent5">
                    <a:lumMod val="50000"/>
                  </a:schemeClr>
                </a:solidFill>
              </a:rPr>
              <a:t> metód hodnotenia.</a:t>
            </a:r>
            <a:endParaRPr lang="sk-SK" dirty="0" smtClean="0"/>
          </a:p>
          <a:p>
            <a:pPr marL="0" lvl="1" algn="just"/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Hlavné 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závery:</a:t>
            </a: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V rokoch nasledujúcich po absolvovaní aktivít vo väčšine prípadov nedošlo </a:t>
            </a:r>
            <a:br>
              <a:rPr lang="sk-SK" sz="19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k systematickej zmene finančných výsledkov podporených subjektov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K zásadným zmenám došlo v 19 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prípadoch,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 z nich v 15 prípadoch (78%) došlo k výraznému zlepšeniu finančných výsledkov 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a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 to v niektorých prípadoch aj s odstupom troch rokov.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V každej z aktivít 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došlo 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k určitému času k zlepšeniu aspoň jedného z finančných ukazovateľov. Z pohľadu sledovaných ukazovateľov 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za 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najúspešnejšie aktivity v poradí môžeme považovať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pPr marL="363538" lvl="0" algn="l"/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1) Krátkodobé individuálne poradenstvo</a:t>
            </a:r>
            <a:endParaRPr lang="sk-SK" sz="1900" dirty="0">
              <a:solidFill>
                <a:schemeClr val="accent5">
                  <a:lumMod val="50000"/>
                </a:schemeClr>
              </a:solidFill>
            </a:endParaRPr>
          </a:p>
          <a:p>
            <a:pPr marL="363538" lvl="1" algn="just"/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2 – 4) Kooperačné podujatia, Podnikateľské misie, Veľtrhy a výstavy</a:t>
            </a:r>
          </a:p>
          <a:p>
            <a:pPr marL="363538" lvl="1" algn="just"/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5) </a:t>
            </a:r>
            <a:r>
              <a:rPr lang="sk-SK" sz="1900" dirty="0" err="1" smtClean="0">
                <a:solidFill>
                  <a:schemeClr val="accent5">
                    <a:lumMod val="50000"/>
                  </a:schemeClr>
                </a:solidFill>
              </a:rPr>
              <a:t>Sourcingové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 podujatia</a:t>
            </a:r>
            <a:endParaRPr lang="sk-SK" sz="1900" dirty="0">
              <a:solidFill>
                <a:schemeClr val="accent5">
                  <a:lumMod val="50000"/>
                </a:schemeClr>
              </a:solidFill>
            </a:endParaRP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sk-SK" sz="1900" b="1" dirty="0">
                <a:solidFill>
                  <a:schemeClr val="accent5">
                    <a:lumMod val="50000"/>
                  </a:schemeClr>
                </a:solidFill>
              </a:rPr>
              <a:t>Medzi pozitívnymi </a:t>
            </a:r>
            <a:r>
              <a:rPr lang="sk-SK" sz="1900" b="1" dirty="0" smtClean="0">
                <a:solidFill>
                  <a:schemeClr val="accent5">
                    <a:lumMod val="50000"/>
                  </a:schemeClr>
                </a:solidFill>
              </a:rPr>
              <a:t>výsledkami 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išlo 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najmä o </a:t>
            </a:r>
            <a:r>
              <a:rPr lang="sk-SK" sz="1900" i="1" dirty="0">
                <a:solidFill>
                  <a:schemeClr val="accent5">
                    <a:lumMod val="50000"/>
                  </a:schemeClr>
                </a:solidFill>
              </a:rPr>
              <a:t>zvýšenie rastu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 (Podnikateľské misie a Krátkodobé individuálne poradenstvo) a </a:t>
            </a:r>
            <a:r>
              <a:rPr lang="sk-SK" sz="1900" i="1" dirty="0">
                <a:solidFill>
                  <a:schemeClr val="accent5">
                    <a:lumMod val="50000"/>
                  </a:schemeClr>
                </a:solidFill>
              </a:rPr>
              <a:t>zvýšenie návratnosti aktív 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(Kooperačné podujatia, Veľtrhy a výstavy a Krátkodobé individuálne poradenstvo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).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Nedochádzalo k výraznému poklesu likvidity a veľmi zriedkavo k poklesu obratu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aktív.</a:t>
            </a:r>
            <a:endParaRPr lang="sk-SK" sz="19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755938E4-161E-49BB-8366-D86B2518C92F}"/>
              </a:ext>
            </a:extLst>
          </p:cNvPr>
          <p:cNvSpPr txBox="1">
            <a:spLocks/>
          </p:cNvSpPr>
          <p:nvPr/>
        </p:nvSpPr>
        <p:spPr>
          <a:xfrm>
            <a:off x="841829" y="1837023"/>
            <a:ext cx="10365032" cy="45202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3600" b="1" dirty="0"/>
          </a:p>
          <a:p>
            <a:endParaRPr lang="sk-SK" sz="3600" b="1" dirty="0"/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7B4DBAD8-0CD3-D840-926C-DAC08C50A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9" y="350804"/>
            <a:ext cx="3640248" cy="861773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42B375A7-9A1F-3D43-A234-1B59718FE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479" y="350804"/>
            <a:ext cx="2832382" cy="771545"/>
          </a:xfrm>
          <a:prstGeom prst="rect">
            <a:avLst/>
          </a:prstGeom>
        </p:spPr>
      </p:pic>
      <p:sp>
        <p:nvSpPr>
          <p:cNvPr id="11" name="Obdĺžnik 1">
            <a:extLst>
              <a:ext uri="{FF2B5EF4-FFF2-40B4-BE49-F238E27FC236}">
                <a16:creationId xmlns:a16="http://schemas.microsoft.com/office/drawing/2014/main" id="{E55E1746-99D1-074F-9F43-390A62765F91}"/>
              </a:ext>
            </a:extLst>
          </p:cNvPr>
          <p:cNvSpPr/>
          <p:nvPr/>
        </p:nvSpPr>
        <p:spPr>
          <a:xfrm>
            <a:off x="1105989" y="1344094"/>
            <a:ext cx="9692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3200" b="1" dirty="0" smtClean="0">
                <a:solidFill>
                  <a:srgbClr val="174489"/>
                </a:solidFill>
              </a:rPr>
              <a:t>Závery – Hodnotiaca otázka č.4 (8)</a:t>
            </a:r>
            <a:endParaRPr lang="pl-PL" sz="3200" b="1" dirty="0">
              <a:solidFill>
                <a:srgbClr val="1744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15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FAC586AF-2B3C-4927-9DCB-E4DABEA5FA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5990" y="2024110"/>
            <a:ext cx="9917610" cy="4565375"/>
          </a:xfrm>
        </p:spPr>
        <p:txBody>
          <a:bodyPr>
            <a:normAutofit/>
          </a:bodyPr>
          <a:lstStyle/>
          <a:p>
            <a:pPr marL="0" lvl="1" algn="just"/>
            <a:r>
              <a:rPr lang="sk-SK" b="1" i="1" dirty="0" smtClean="0">
                <a:solidFill>
                  <a:schemeClr val="accent5">
                    <a:lumMod val="50000"/>
                  </a:schemeClr>
                </a:solidFill>
              </a:rPr>
              <a:t>Ktoré externé faktory pozitívne a negatívne ovplyvňujú účinnosť podpory internacionalizácie slovenských podnikov?</a:t>
            </a:r>
          </a:p>
          <a:p>
            <a:pPr marL="0" lvl="1" algn="just"/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S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pätnú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väzbu k faktorom vplývajúcim na účinnosť poskytovanej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podpory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poskytli pracovníci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SARIO (prijímateľa projektu) a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 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SBA (partnera projektu). </a:t>
            </a:r>
          </a:p>
          <a:p>
            <a:pPr marL="0" lvl="1" algn="just"/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Identifikované externé faktory boli hodnotené z pohľadu aktivít, z pohľadu schopnosti firiem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internacionalizovať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sa, z pohľadu legislatívy a z pohľadu manažmentu projektu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pPr marL="0" lvl="1" algn="just"/>
            <a:r>
              <a:rPr lang="sk-SK" b="1" dirty="0" smtClean="0">
                <a:solidFill>
                  <a:schemeClr val="accent5">
                    <a:lumMod val="50000"/>
                  </a:schemeClr>
                </a:solidFill>
              </a:rPr>
              <a:t>Prevládajúce </a:t>
            </a:r>
            <a:r>
              <a:rPr lang="sk-SK" b="1" dirty="0">
                <a:solidFill>
                  <a:schemeClr val="accent5">
                    <a:lumMod val="50000"/>
                  </a:schemeClr>
                </a:solidFill>
              </a:rPr>
              <a:t>negatívne </a:t>
            </a:r>
            <a:r>
              <a:rPr lang="sk-SK" b="1" dirty="0" smtClean="0">
                <a:solidFill>
                  <a:schemeClr val="accent5">
                    <a:lumMod val="50000"/>
                  </a:schemeClr>
                </a:solidFill>
              </a:rPr>
              <a:t>faktory: </a:t>
            </a:r>
          </a:p>
          <a:p>
            <a:pPr marL="342900" lvl="1" indent="-342900" algn="just">
              <a:buFontTx/>
              <a:buChar char="-"/>
            </a:pP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nadmerná administratívna záťaž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pri posudzovaní podniku v ťažkostiach, veľkostnej kategórie podnikov, pri kumulácii pomoci de </a:t>
            </a:r>
            <a:r>
              <a:rPr lang="sk-SK" dirty="0" err="1">
                <a:solidFill>
                  <a:schemeClr val="accent5">
                    <a:lumMod val="50000"/>
                  </a:schemeClr>
                </a:solidFill>
              </a:rPr>
              <a:t>minimis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 a </a:t>
            </a:r>
            <a:endParaRPr lang="sk-SK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42900" lvl="1" indent="-342900" algn="just">
              <a:buFontTx/>
              <a:buChar char="-"/>
            </a:pP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obmedzenia cieľovej skupiny z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 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Bratislavského samosprávneho kraja.</a:t>
            </a:r>
          </a:p>
          <a:p>
            <a:pPr marL="0" lvl="1" algn="just"/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Identifikované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negatívne faktory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boli intenzívne diskutované medzi poskytovateľom a prijímateľmi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NP počas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celej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implementácie.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K väčšine z nich boli prijaté relevantné opatrenia a boli už zohľadnené počas realizácie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NP,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resp. boli zohľadnené pri príprave nových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NP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SARIO a SBA v rámci programového obdobia 2021 – 2027.</a:t>
            </a:r>
            <a:endParaRPr lang="sk-SK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755938E4-161E-49BB-8366-D86B2518C92F}"/>
              </a:ext>
            </a:extLst>
          </p:cNvPr>
          <p:cNvSpPr txBox="1">
            <a:spLocks/>
          </p:cNvSpPr>
          <p:nvPr/>
        </p:nvSpPr>
        <p:spPr>
          <a:xfrm>
            <a:off x="1719944" y="1837024"/>
            <a:ext cx="9144000" cy="3731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3600" b="1" dirty="0"/>
          </a:p>
          <a:p>
            <a:endParaRPr lang="sk-SK" sz="3600" b="1" dirty="0"/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7B4DBAD8-0CD3-D840-926C-DAC08C50A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9" y="350804"/>
            <a:ext cx="3640248" cy="861773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42B375A7-9A1F-3D43-A234-1B59718FE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479" y="350804"/>
            <a:ext cx="2832382" cy="771545"/>
          </a:xfrm>
          <a:prstGeom prst="rect">
            <a:avLst/>
          </a:prstGeom>
        </p:spPr>
      </p:pic>
      <p:sp>
        <p:nvSpPr>
          <p:cNvPr id="11" name="Obdĺžnik 1">
            <a:extLst>
              <a:ext uri="{FF2B5EF4-FFF2-40B4-BE49-F238E27FC236}">
                <a16:creationId xmlns:a16="http://schemas.microsoft.com/office/drawing/2014/main" id="{E55E1746-99D1-074F-9F43-390A62765F91}"/>
              </a:ext>
            </a:extLst>
          </p:cNvPr>
          <p:cNvSpPr/>
          <p:nvPr/>
        </p:nvSpPr>
        <p:spPr>
          <a:xfrm>
            <a:off x="1105989" y="1344094"/>
            <a:ext cx="9692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3200" b="1" dirty="0" smtClean="0">
                <a:solidFill>
                  <a:srgbClr val="174489"/>
                </a:solidFill>
              </a:rPr>
              <a:t>Závery – Hodnotiaca otázka č.5</a:t>
            </a:r>
            <a:endParaRPr lang="pl-PL" sz="3200" b="1" dirty="0">
              <a:solidFill>
                <a:srgbClr val="1744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22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FAC586AF-2B3C-4927-9DCB-E4DABEA5FA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2401801"/>
            <a:ext cx="9144000" cy="3880902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rgbClr val="174489"/>
                </a:solidFill>
              </a:rPr>
              <a:t>Účel hodnotenia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rgbClr val="174489"/>
                </a:solidFill>
              </a:rPr>
              <a:t>Hodnotené obdobie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rgbClr val="174489"/>
                </a:solidFill>
              </a:rPr>
              <a:t>Predmet hodnotenia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rgbClr val="174489"/>
                </a:solidFill>
              </a:rPr>
              <a:t>Hodnotiace otázky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rgbClr val="174489"/>
                </a:solidFill>
              </a:rPr>
              <a:t>Prístup k vyhodnoteniu hodnotiacich otázok</a:t>
            </a:r>
            <a:endParaRPr lang="pl-PL" dirty="0">
              <a:solidFill>
                <a:srgbClr val="174489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rgbClr val="174489"/>
                </a:solidFill>
              </a:rPr>
              <a:t>Hlavné zistenia a závery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rgbClr val="174489"/>
                </a:solidFill>
              </a:rPr>
              <a:t>Otázky </a:t>
            </a:r>
            <a:r>
              <a:rPr lang="pl-PL" dirty="0" smtClean="0">
                <a:solidFill>
                  <a:srgbClr val="174489"/>
                </a:solidFill>
              </a:rPr>
              <a:t>a diskusia 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755938E4-161E-49BB-8366-D86B2518C92F}"/>
              </a:ext>
            </a:extLst>
          </p:cNvPr>
          <p:cNvSpPr txBox="1">
            <a:spLocks/>
          </p:cNvSpPr>
          <p:nvPr/>
        </p:nvSpPr>
        <p:spPr>
          <a:xfrm>
            <a:off x="1719944" y="1837024"/>
            <a:ext cx="9144000" cy="3731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3600" b="1" dirty="0"/>
          </a:p>
          <a:p>
            <a:endParaRPr lang="sk-SK" sz="3600" b="1" dirty="0"/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7B4DBAD8-0CD3-D840-926C-DAC08C50A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9" y="350804"/>
            <a:ext cx="3640248" cy="861773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42B375A7-9A1F-3D43-A234-1B59718FE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479" y="350804"/>
            <a:ext cx="2832382" cy="771545"/>
          </a:xfrm>
          <a:prstGeom prst="rect">
            <a:avLst/>
          </a:prstGeom>
        </p:spPr>
      </p:pic>
      <p:sp>
        <p:nvSpPr>
          <p:cNvPr id="11" name="Obdĺžnik 1">
            <a:extLst>
              <a:ext uri="{FF2B5EF4-FFF2-40B4-BE49-F238E27FC236}">
                <a16:creationId xmlns:a16="http://schemas.microsoft.com/office/drawing/2014/main" id="{E55E1746-99D1-074F-9F43-390A62765F91}"/>
              </a:ext>
            </a:extLst>
          </p:cNvPr>
          <p:cNvSpPr/>
          <p:nvPr/>
        </p:nvSpPr>
        <p:spPr>
          <a:xfrm>
            <a:off x="1105989" y="1344094"/>
            <a:ext cx="9692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3200" b="1" dirty="0" smtClean="0">
                <a:solidFill>
                  <a:srgbClr val="174489"/>
                </a:solidFill>
              </a:rPr>
              <a:t>Obsah prezentácie </a:t>
            </a:r>
            <a:endParaRPr lang="pl-PL" sz="3200" b="1" dirty="0">
              <a:solidFill>
                <a:srgbClr val="1744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7081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FAC586AF-2B3C-4927-9DCB-E4DABEA5FA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5990" y="2024111"/>
            <a:ext cx="9917610" cy="4420232"/>
          </a:xfrm>
        </p:spPr>
        <p:txBody>
          <a:bodyPr>
            <a:normAutofit lnSpcReduction="10000"/>
          </a:bodyPr>
          <a:lstStyle/>
          <a:p>
            <a:pPr marL="0" lvl="1" algn="just"/>
            <a:r>
              <a:rPr lang="sk-SK" b="1" i="1" dirty="0" smtClean="0">
                <a:solidFill>
                  <a:schemeClr val="accent5">
                    <a:lumMod val="50000"/>
                  </a:schemeClr>
                </a:solidFill>
              </a:rPr>
              <a:t>HO č.6 Je pokrok dosiahnutý v plnení stanovených cieľov NP uspokojivý? </a:t>
            </a:r>
          </a:p>
          <a:p>
            <a:pPr marL="0" lvl="1" algn="just"/>
            <a:r>
              <a:rPr lang="sk-SK" b="1" i="1" dirty="0" smtClean="0">
                <a:solidFill>
                  <a:schemeClr val="accent5">
                    <a:lumMod val="50000"/>
                  </a:schemeClr>
                </a:solidFill>
              </a:rPr>
              <a:t>HO č.8 Sú stanovené ciele NP dosiahnuteľné?</a:t>
            </a:r>
          </a:p>
          <a:p>
            <a:pPr marL="0" lvl="1" algn="just"/>
            <a:endParaRPr lang="sk-SK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1" algn="just"/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Po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troch rokoch realizácie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NP bolo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plnenie stanovených cieľov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prostredníctvom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kvantifikovaných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MU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uspokojivé.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V prípade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štyroch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MU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bola hodnota vyššia ako 90% plánovanej hodnoty. Nízka miera plnenia zvyšných dvoch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MU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súvisela s neúspešnou realizáciou aktivít 3.1 „Účasť individuálnych slovenských podnikov na prezentačných podujatiach“ a 3.4 „Podpora Alternatívnych obchodných a podporných platforiem“. Aktivity boli v roku 2021 Dodatkom k Zmluve o poskytnutí NFP zrušené.</a:t>
            </a:r>
            <a:endParaRPr lang="sk-SK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1" algn="just"/>
            <a:endParaRPr lang="sk-SK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1" algn="just"/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Dosiahnuteľnosť stanovených cieľov bola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opätovne preskúmaná v neskoršej fáze hodnotenia po navýšení plánovaných hodnôt viacerých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MU.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Na základe stavu plnenia plánovaných hodnôt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MU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dosiahnutého k 31.12.2022 bolo možné očakávať, že v poslednom roku implementácie NP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dôjde k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dosiahnutiu cieľových hodnôt MU k termínu jeho ukončenia a tým aj k dosiahnutiu stanovených cieľov NP.</a:t>
            </a:r>
            <a:r>
              <a:rPr lang="sk-SK" dirty="0" smtClean="0"/>
              <a:t> 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755938E4-161E-49BB-8366-D86B2518C92F}"/>
              </a:ext>
            </a:extLst>
          </p:cNvPr>
          <p:cNvSpPr txBox="1">
            <a:spLocks/>
          </p:cNvSpPr>
          <p:nvPr/>
        </p:nvSpPr>
        <p:spPr>
          <a:xfrm>
            <a:off x="1719944" y="1837024"/>
            <a:ext cx="9144000" cy="3731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3600" b="1" dirty="0"/>
          </a:p>
          <a:p>
            <a:endParaRPr lang="sk-SK" sz="3600" b="1" dirty="0"/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7B4DBAD8-0CD3-D840-926C-DAC08C50A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9" y="350804"/>
            <a:ext cx="3640248" cy="861773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42B375A7-9A1F-3D43-A234-1B59718FE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479" y="350804"/>
            <a:ext cx="2832382" cy="771545"/>
          </a:xfrm>
          <a:prstGeom prst="rect">
            <a:avLst/>
          </a:prstGeom>
        </p:spPr>
      </p:pic>
      <p:sp>
        <p:nvSpPr>
          <p:cNvPr id="11" name="Obdĺžnik 1">
            <a:extLst>
              <a:ext uri="{FF2B5EF4-FFF2-40B4-BE49-F238E27FC236}">
                <a16:creationId xmlns:a16="http://schemas.microsoft.com/office/drawing/2014/main" id="{E55E1746-99D1-074F-9F43-390A62765F91}"/>
              </a:ext>
            </a:extLst>
          </p:cNvPr>
          <p:cNvSpPr/>
          <p:nvPr/>
        </p:nvSpPr>
        <p:spPr>
          <a:xfrm>
            <a:off x="1105989" y="1344094"/>
            <a:ext cx="9692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3200" b="1" dirty="0" smtClean="0">
                <a:solidFill>
                  <a:srgbClr val="174489"/>
                </a:solidFill>
              </a:rPr>
              <a:t>Závery – Hodnotiace otázky č.6 a č.8</a:t>
            </a:r>
            <a:endParaRPr lang="pl-PL" sz="3200" b="1" dirty="0">
              <a:solidFill>
                <a:srgbClr val="1744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81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FAC586AF-2B3C-4927-9DCB-E4DABEA5FA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5990" y="2024111"/>
            <a:ext cx="9917610" cy="4258592"/>
          </a:xfrm>
        </p:spPr>
        <p:txBody>
          <a:bodyPr>
            <a:normAutofit fontScale="92500"/>
          </a:bodyPr>
          <a:lstStyle/>
          <a:p>
            <a:pPr marL="0" lvl="1" algn="just"/>
            <a:r>
              <a:rPr lang="sk-SK" b="1" i="1" dirty="0" smtClean="0">
                <a:solidFill>
                  <a:schemeClr val="accent5">
                    <a:lumMod val="50000"/>
                  </a:schemeClr>
                </a:solidFill>
              </a:rPr>
              <a:t>Aké faktory ovplyvnili plnenie stanovených cieľov?</a:t>
            </a:r>
          </a:p>
          <a:p>
            <a:pPr marL="0" lvl="1" algn="just"/>
            <a:endParaRPr lang="sk-SK" sz="9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1" algn="just"/>
            <a:r>
              <a:rPr lang="sk-SK" sz="2100" dirty="0" smtClean="0">
                <a:solidFill>
                  <a:schemeClr val="accent5">
                    <a:lumMod val="50000"/>
                  </a:schemeClr>
                </a:solidFill>
              </a:rPr>
              <a:t>Prostredníctvom </a:t>
            </a:r>
            <a:r>
              <a:rPr lang="sk-SK" sz="2100" dirty="0">
                <a:solidFill>
                  <a:schemeClr val="accent5">
                    <a:lumMod val="50000"/>
                  </a:schemeClr>
                </a:solidFill>
              </a:rPr>
              <a:t>štruktúrovaných rozhovorov so zástupcami prijímateľa projektu (SARIO) </a:t>
            </a:r>
            <a:r>
              <a:rPr lang="sk-SK" sz="2100" dirty="0" smtClean="0">
                <a:solidFill>
                  <a:schemeClr val="accent5">
                    <a:lumMod val="50000"/>
                  </a:schemeClr>
                </a:solidFill>
              </a:rPr>
              <a:t>a</a:t>
            </a:r>
            <a:r>
              <a:rPr lang="sk-SK" sz="2100" dirty="0">
                <a:solidFill>
                  <a:schemeClr val="accent5">
                    <a:lumMod val="50000"/>
                  </a:schemeClr>
                </a:solidFill>
              </a:rPr>
              <a:t> </a:t>
            </a:r>
            <a:r>
              <a:rPr lang="sk-SK" sz="2100" dirty="0" smtClean="0">
                <a:solidFill>
                  <a:schemeClr val="accent5">
                    <a:lumMod val="50000"/>
                  </a:schemeClr>
                </a:solidFill>
              </a:rPr>
              <a:t>partnera projektu </a:t>
            </a:r>
            <a:r>
              <a:rPr lang="sk-SK" sz="2100" dirty="0">
                <a:solidFill>
                  <a:schemeClr val="accent5">
                    <a:lumMod val="50000"/>
                  </a:schemeClr>
                </a:solidFill>
              </a:rPr>
              <a:t>(SBA) a monitorovacích správ boli identifikované faktory, ktoré </a:t>
            </a:r>
            <a:r>
              <a:rPr lang="sk-SK" sz="2100" dirty="0" smtClean="0">
                <a:solidFill>
                  <a:schemeClr val="accent5">
                    <a:lumMod val="50000"/>
                  </a:schemeClr>
                </a:solidFill>
              </a:rPr>
              <a:t>v</a:t>
            </a:r>
            <a:r>
              <a:rPr lang="sk-SK" sz="2100" dirty="0">
                <a:solidFill>
                  <a:schemeClr val="accent5">
                    <a:lumMod val="50000"/>
                  </a:schemeClr>
                </a:solidFill>
              </a:rPr>
              <a:t> negatívnom alebo pozitívnom zmysle zásadne ovplyvňovali napĺňanie cieľov </a:t>
            </a:r>
            <a:r>
              <a:rPr lang="sk-SK" sz="2100" dirty="0" smtClean="0">
                <a:solidFill>
                  <a:schemeClr val="accent5">
                    <a:lumMod val="50000"/>
                  </a:schemeClr>
                </a:solidFill>
              </a:rPr>
              <a:t>NP. </a:t>
            </a:r>
          </a:p>
          <a:p>
            <a:pPr marL="0" lvl="1" algn="just"/>
            <a:endParaRPr lang="sk-SK" sz="21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1" algn="just"/>
            <a:r>
              <a:rPr lang="sk-SK" sz="2100" dirty="0">
                <a:solidFill>
                  <a:schemeClr val="accent5">
                    <a:lumMod val="50000"/>
                  </a:schemeClr>
                </a:solidFill>
              </a:rPr>
              <a:t>Výrazne prevládajúcim faktorom sa stala bezprecedentná situácia pandémie COVID-19, ktorá </a:t>
            </a:r>
            <a:r>
              <a:rPr lang="sk-SK" sz="21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sk-SK" sz="21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sk-SK" sz="2100" dirty="0" smtClean="0">
                <a:solidFill>
                  <a:schemeClr val="accent5">
                    <a:lumMod val="50000"/>
                  </a:schemeClr>
                </a:solidFill>
              </a:rPr>
              <a:t>na </a:t>
            </a:r>
            <a:r>
              <a:rPr lang="sk-SK" sz="2100" dirty="0">
                <a:solidFill>
                  <a:schemeClr val="accent5">
                    <a:lumMod val="50000"/>
                  </a:schemeClr>
                </a:solidFill>
              </a:rPr>
              <a:t>jednej strane negatívne ovplyvnila všetky prezenčne realizované aktivity NP s hromadnou </a:t>
            </a:r>
            <a:r>
              <a:rPr lang="sk-SK" sz="2100" dirty="0" smtClean="0">
                <a:solidFill>
                  <a:schemeClr val="accent5">
                    <a:lumMod val="50000"/>
                  </a:schemeClr>
                </a:solidFill>
              </a:rPr>
              <a:t>účasťou </a:t>
            </a:r>
            <a:r>
              <a:rPr lang="sk-SK" sz="2100" dirty="0">
                <a:solidFill>
                  <a:schemeClr val="accent5">
                    <a:lumMod val="50000"/>
                  </a:schemeClr>
                </a:solidFill>
              </a:rPr>
              <a:t>(veľtrhy, podnikateľské misie, kooperačné podujatia, skupinové semináre). </a:t>
            </a:r>
          </a:p>
          <a:p>
            <a:pPr marL="0" lvl="1" algn="just"/>
            <a:endParaRPr lang="sk-SK" sz="21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1" algn="just"/>
            <a:r>
              <a:rPr lang="sk-SK" sz="2100" dirty="0" smtClean="0">
                <a:solidFill>
                  <a:schemeClr val="accent5">
                    <a:lumMod val="50000"/>
                  </a:schemeClr>
                </a:solidFill>
              </a:rPr>
              <a:t>Na </a:t>
            </a:r>
            <a:r>
              <a:rPr lang="sk-SK" sz="2100" dirty="0">
                <a:solidFill>
                  <a:schemeClr val="accent5">
                    <a:lumMod val="50000"/>
                  </a:schemeClr>
                </a:solidFill>
              </a:rPr>
              <a:t>druhej strane sa tá istá situácia stala paradoxne a neočakávane pozitívnym faktorom </a:t>
            </a:r>
            <a:r>
              <a:rPr lang="sk-SK" sz="21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sk-SK" sz="21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sk-SK" sz="2100" dirty="0" smtClean="0">
                <a:solidFill>
                  <a:schemeClr val="accent5">
                    <a:lumMod val="50000"/>
                  </a:schemeClr>
                </a:solidFill>
              </a:rPr>
              <a:t>pre </a:t>
            </a:r>
            <a:r>
              <a:rPr lang="sk-SK" sz="2100" dirty="0">
                <a:solidFill>
                  <a:schemeClr val="accent5">
                    <a:lumMod val="50000"/>
                  </a:schemeClr>
                </a:solidFill>
              </a:rPr>
              <a:t>realizáciu poradenských a vzdelávacích aktivít</a:t>
            </a:r>
            <a:r>
              <a:rPr lang="sk-SK" sz="2100" dirty="0" smtClean="0">
                <a:solidFill>
                  <a:schemeClr val="accent5">
                    <a:lumMod val="50000"/>
                  </a:schemeClr>
                </a:solidFill>
              </a:rPr>
              <a:t>. Po </a:t>
            </a:r>
            <a:r>
              <a:rPr lang="sk-SK" sz="2100" dirty="0">
                <a:solidFill>
                  <a:schemeClr val="accent5">
                    <a:lumMod val="50000"/>
                  </a:schemeClr>
                </a:solidFill>
              </a:rPr>
              <a:t>presune do online priestoru sa záujem o tieto </a:t>
            </a:r>
            <a:endParaRPr lang="sk-SK" sz="21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1" algn="just"/>
            <a:r>
              <a:rPr lang="sk-SK" sz="2100" dirty="0" smtClean="0">
                <a:solidFill>
                  <a:schemeClr val="accent5">
                    <a:lumMod val="50000"/>
                  </a:schemeClr>
                </a:solidFill>
              </a:rPr>
              <a:t>aktivity </a:t>
            </a:r>
            <a:r>
              <a:rPr lang="sk-SK" sz="2100" dirty="0">
                <a:solidFill>
                  <a:schemeClr val="accent5">
                    <a:lumMod val="50000"/>
                  </a:schemeClr>
                </a:solidFill>
              </a:rPr>
              <a:t>niekoľkonásobne </a:t>
            </a:r>
            <a:r>
              <a:rPr lang="sk-SK" sz="2100" dirty="0" smtClean="0">
                <a:solidFill>
                  <a:schemeClr val="accent5">
                    <a:lumMod val="50000"/>
                  </a:schemeClr>
                </a:solidFill>
              </a:rPr>
              <a:t>zvýšil. </a:t>
            </a:r>
            <a:r>
              <a:rPr lang="sk-SK" sz="2100" dirty="0">
                <a:solidFill>
                  <a:schemeClr val="accent5">
                    <a:lumMod val="50000"/>
                  </a:schemeClr>
                </a:solidFill>
              </a:rPr>
              <a:t>Faktor pandémie COVID-19 a online forma podpory prispela </a:t>
            </a:r>
            <a:r>
              <a:rPr lang="sk-SK" sz="2100" dirty="0" smtClean="0">
                <a:solidFill>
                  <a:schemeClr val="accent5">
                    <a:lumMod val="50000"/>
                  </a:schemeClr>
                </a:solidFill>
              </a:rPr>
              <a:t>aj </a:t>
            </a:r>
            <a:br>
              <a:rPr lang="sk-SK" sz="21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sk-SK" sz="2100" dirty="0" smtClean="0">
                <a:solidFill>
                  <a:schemeClr val="accent5">
                    <a:lumMod val="50000"/>
                  </a:schemeClr>
                </a:solidFill>
              </a:rPr>
              <a:t>k  zlepšeniu </a:t>
            </a:r>
            <a:r>
              <a:rPr lang="sk-SK" sz="2100" dirty="0">
                <a:solidFill>
                  <a:schemeClr val="accent5">
                    <a:lumMod val="50000"/>
                  </a:schemeClr>
                </a:solidFill>
              </a:rPr>
              <a:t>dostupnosti lektorských kapacít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pPr marL="0" lvl="1" algn="just"/>
            <a:endParaRPr lang="sk-SK" dirty="0" smtClean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755938E4-161E-49BB-8366-D86B2518C92F}"/>
              </a:ext>
            </a:extLst>
          </p:cNvPr>
          <p:cNvSpPr txBox="1">
            <a:spLocks/>
          </p:cNvSpPr>
          <p:nvPr/>
        </p:nvSpPr>
        <p:spPr>
          <a:xfrm>
            <a:off x="1719944" y="1837024"/>
            <a:ext cx="9144000" cy="3731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3600" b="1" dirty="0"/>
          </a:p>
          <a:p>
            <a:endParaRPr lang="sk-SK" sz="3600" b="1" dirty="0"/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7B4DBAD8-0CD3-D840-926C-DAC08C50A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9" y="350804"/>
            <a:ext cx="3640248" cy="861773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42B375A7-9A1F-3D43-A234-1B59718FE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479" y="350804"/>
            <a:ext cx="2832382" cy="771545"/>
          </a:xfrm>
          <a:prstGeom prst="rect">
            <a:avLst/>
          </a:prstGeom>
        </p:spPr>
      </p:pic>
      <p:sp>
        <p:nvSpPr>
          <p:cNvPr id="11" name="Obdĺžnik 1">
            <a:extLst>
              <a:ext uri="{FF2B5EF4-FFF2-40B4-BE49-F238E27FC236}">
                <a16:creationId xmlns:a16="http://schemas.microsoft.com/office/drawing/2014/main" id="{E55E1746-99D1-074F-9F43-390A62765F91}"/>
              </a:ext>
            </a:extLst>
          </p:cNvPr>
          <p:cNvSpPr/>
          <p:nvPr/>
        </p:nvSpPr>
        <p:spPr>
          <a:xfrm>
            <a:off x="1105989" y="1344094"/>
            <a:ext cx="9692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3200" b="1" dirty="0" smtClean="0">
                <a:solidFill>
                  <a:srgbClr val="174489"/>
                </a:solidFill>
              </a:rPr>
              <a:t>Závery – Hodnotiaca otázka č.7</a:t>
            </a:r>
            <a:endParaRPr lang="pl-PL" sz="3200" b="1" dirty="0">
              <a:solidFill>
                <a:srgbClr val="1744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21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dnadpis 2">
            <a:extLst>
              <a:ext uri="{FF2B5EF4-FFF2-40B4-BE49-F238E27FC236}">
                <a16:creationId xmlns:a16="http://schemas.microsoft.com/office/drawing/2014/main" id="{755938E4-161E-49BB-8366-D86B2518C92F}"/>
              </a:ext>
            </a:extLst>
          </p:cNvPr>
          <p:cNvSpPr txBox="1">
            <a:spLocks/>
          </p:cNvSpPr>
          <p:nvPr/>
        </p:nvSpPr>
        <p:spPr>
          <a:xfrm>
            <a:off x="1676400" y="1679196"/>
            <a:ext cx="9144000" cy="3731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3600" b="1" dirty="0"/>
          </a:p>
          <a:p>
            <a:endParaRPr lang="sk-SK" sz="3600" b="1" dirty="0"/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7B4DBAD8-0CD3-D840-926C-DAC08C50A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9" y="350804"/>
            <a:ext cx="3640248" cy="861773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42B375A7-9A1F-3D43-A234-1B59718FE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479" y="350804"/>
            <a:ext cx="2832382" cy="771545"/>
          </a:xfrm>
          <a:prstGeom prst="rect">
            <a:avLst/>
          </a:prstGeom>
        </p:spPr>
      </p:pic>
      <p:sp>
        <p:nvSpPr>
          <p:cNvPr id="13" name="Podnadpis 2">
            <a:extLst>
              <a:ext uri="{FF2B5EF4-FFF2-40B4-BE49-F238E27FC236}">
                <a16:creationId xmlns:a16="http://schemas.microsoft.com/office/drawing/2014/main" id="{DB891536-0000-7A40-88AF-BE1F04FF2BC2}"/>
              </a:ext>
            </a:extLst>
          </p:cNvPr>
          <p:cNvSpPr txBox="1">
            <a:spLocks/>
          </p:cNvSpPr>
          <p:nvPr/>
        </p:nvSpPr>
        <p:spPr>
          <a:xfrm>
            <a:off x="1502229" y="1679196"/>
            <a:ext cx="9144000" cy="3731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b="1"/>
          </a:p>
          <a:p>
            <a:endParaRPr lang="pl-PL" b="1"/>
          </a:p>
          <a:p>
            <a:endParaRPr lang="pl-PL" b="1" dirty="0"/>
          </a:p>
        </p:txBody>
      </p:sp>
      <p:sp>
        <p:nvSpPr>
          <p:cNvPr id="2" name="BlokTextu 1">
            <a:extLst>
              <a:ext uri="{FF2B5EF4-FFF2-40B4-BE49-F238E27FC236}">
                <a16:creationId xmlns:a16="http://schemas.microsoft.com/office/drawing/2014/main" id="{DFB0D4B9-9915-5348-A684-089E53562A8B}"/>
              </a:ext>
            </a:extLst>
          </p:cNvPr>
          <p:cNvSpPr txBox="1"/>
          <p:nvPr/>
        </p:nvSpPr>
        <p:spPr>
          <a:xfrm>
            <a:off x="1436913" y="2844225"/>
            <a:ext cx="931817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3200" b="1" dirty="0">
                <a:solidFill>
                  <a:srgbClr val="174489"/>
                </a:solidFill>
              </a:rPr>
              <a:t>Ďakujeme za Vašu pozornosť</a:t>
            </a:r>
            <a:r>
              <a:rPr lang="sk-SK" sz="3200" b="1" dirty="0" smtClean="0">
                <a:solidFill>
                  <a:srgbClr val="174489"/>
                </a:solidFill>
              </a:rPr>
              <a:t>!</a:t>
            </a:r>
          </a:p>
          <a:p>
            <a:pPr algn="ctr"/>
            <a:endParaRPr lang="sk-SK" sz="3200" b="1" dirty="0">
              <a:solidFill>
                <a:srgbClr val="174489"/>
              </a:solidFill>
            </a:endParaRPr>
          </a:p>
          <a:p>
            <a:pPr algn="ctr"/>
            <a:r>
              <a:rPr lang="sk-SK" sz="3200" dirty="0" smtClean="0">
                <a:solidFill>
                  <a:srgbClr val="174489"/>
                </a:solidFill>
              </a:rPr>
              <a:t>Ministerstvo hospodárstva SR</a:t>
            </a:r>
          </a:p>
          <a:p>
            <a:pPr algn="ctr"/>
            <a:r>
              <a:rPr lang="sk-SK" sz="3200" dirty="0">
                <a:solidFill>
                  <a:srgbClr val="174489"/>
                </a:solidFill>
              </a:rPr>
              <a:t>s</a:t>
            </a:r>
            <a:r>
              <a:rPr lang="sk-SK" sz="3200" dirty="0" smtClean="0">
                <a:solidFill>
                  <a:srgbClr val="174489"/>
                </a:solidFill>
              </a:rPr>
              <a:t>ekcia európskych programov</a:t>
            </a:r>
            <a:endParaRPr lang="pl-PL" sz="3200" dirty="0">
              <a:solidFill>
                <a:srgbClr val="1744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493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FAC586AF-2B3C-4927-9DCB-E4DABEA5FA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5989" y="2150614"/>
            <a:ext cx="10100872" cy="3742185"/>
          </a:xfrm>
        </p:spPr>
        <p:txBody>
          <a:bodyPr>
            <a:normAutofit/>
          </a:bodyPr>
          <a:lstStyle/>
          <a:p>
            <a:pPr marL="342900" indent="-342900" algn="just">
              <a:buFontTx/>
              <a:buChar char="-"/>
            </a:pPr>
            <a:endParaRPr lang="sk-SK" dirty="0" smtClean="0"/>
          </a:p>
          <a:p>
            <a:pPr marL="342900" indent="-342900" algn="just">
              <a:buFontTx/>
              <a:buChar char="-"/>
            </a:pP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Posúdiť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implementáciu NP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v kontexte</a:t>
            </a:r>
          </a:p>
          <a:p>
            <a:pPr algn="just"/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	1. 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prínosu k napĺňaniu potrieb cieľovej skupiny </a:t>
            </a:r>
          </a:p>
          <a:p>
            <a:pPr algn="just"/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	2. prínosu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k napĺňaniu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cieľov NP</a:t>
            </a:r>
          </a:p>
          <a:p>
            <a:pPr algn="just"/>
            <a:endParaRPr lang="sk-SK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Na základe výstupov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hodnotenia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zefektívniť implementáciu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NP a 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prípadne zvýšiť relevantnosť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a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účinnosť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poskytovaných služieb v 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nadväzujúcom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NP programového obdobia 2021 – 2027.</a:t>
            </a:r>
            <a:endParaRPr lang="sk-SK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sk-SK" dirty="0">
              <a:solidFill>
                <a:srgbClr val="174489"/>
              </a:solidFill>
            </a:endParaRP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755938E4-161E-49BB-8366-D86B2518C92F}"/>
              </a:ext>
            </a:extLst>
          </p:cNvPr>
          <p:cNvSpPr txBox="1">
            <a:spLocks/>
          </p:cNvSpPr>
          <p:nvPr/>
        </p:nvSpPr>
        <p:spPr>
          <a:xfrm>
            <a:off x="1719944" y="1837024"/>
            <a:ext cx="9144000" cy="3731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3600" b="1" dirty="0"/>
          </a:p>
          <a:p>
            <a:endParaRPr lang="sk-SK" sz="3600" b="1" dirty="0"/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7B4DBAD8-0CD3-D840-926C-DAC08C50A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9" y="350804"/>
            <a:ext cx="3640248" cy="861773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42B375A7-9A1F-3D43-A234-1B59718FE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479" y="350804"/>
            <a:ext cx="2832382" cy="771545"/>
          </a:xfrm>
          <a:prstGeom prst="rect">
            <a:avLst/>
          </a:prstGeom>
        </p:spPr>
      </p:pic>
      <p:sp>
        <p:nvSpPr>
          <p:cNvPr id="11" name="Obdĺžnik 1">
            <a:extLst>
              <a:ext uri="{FF2B5EF4-FFF2-40B4-BE49-F238E27FC236}">
                <a16:creationId xmlns:a16="http://schemas.microsoft.com/office/drawing/2014/main" id="{E55E1746-99D1-074F-9F43-390A62765F91}"/>
              </a:ext>
            </a:extLst>
          </p:cNvPr>
          <p:cNvSpPr/>
          <p:nvPr/>
        </p:nvSpPr>
        <p:spPr>
          <a:xfrm>
            <a:off x="1105989" y="1344094"/>
            <a:ext cx="9692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3200" b="1" dirty="0" smtClean="0">
                <a:solidFill>
                  <a:srgbClr val="174489"/>
                </a:solidFill>
              </a:rPr>
              <a:t>Účel hodnotenia </a:t>
            </a:r>
            <a:endParaRPr lang="pl-PL" sz="3200" b="1" dirty="0">
              <a:solidFill>
                <a:srgbClr val="1744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04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FAC586AF-2B3C-4927-9DCB-E4DABEA5FA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5989" y="1769709"/>
            <a:ext cx="10100872" cy="470102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20000"/>
              </a:lnSpc>
            </a:pP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Hodnotené obdobie sa 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líšilo 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v 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závislosti od 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zamerania konkrétnej HO. </a:t>
            </a:r>
            <a:endParaRPr lang="sk-SK" sz="19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V 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prípade HO č.1 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- č.4 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(časť 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HO č.4): od 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začiatku realizácie NP 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9.9.2017 do 31.12.2019.</a:t>
            </a:r>
            <a:endParaRPr lang="sk-SK" sz="19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V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 prípade časti HO č.4 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- 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HO 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č.8: od 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začiatku realizácie 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NP 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9.9.2017 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do 31.12.2022.</a:t>
            </a:r>
          </a:p>
          <a:p>
            <a:pPr algn="just"/>
            <a:endParaRPr lang="sk-SK" sz="19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sk-SK" sz="1900" b="1" dirty="0" smtClean="0">
                <a:solidFill>
                  <a:schemeClr val="accent5">
                    <a:lumMod val="50000"/>
                  </a:schemeClr>
                </a:solidFill>
              </a:rPr>
              <a:t>Dôvody: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algn="just"/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1. Analýza 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ukazovateľov finančnej výkonnosti 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subjektov realizovaná 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v rámci HO 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č.4 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bola vykonaná 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prvýkrát 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v roku 2020 a následne v roku 2022. Jedným zo záverov analýzy 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z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 roku 2020 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bolo konštatovanie dlhšieho trvania prechodu 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MSP k internacionalizácii svojich činností 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a systematické prejavenie pozitívnych efektov 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na finančné 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ukazovatele 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s dlhším časovým odstupom. 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Z uvedeného dôvodu 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bolo 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rozhodnuté vyhodnotiť finančnú výkonnosť opätovne s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 dvojročným 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odstupom, 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v roku 2022.</a:t>
            </a:r>
          </a:p>
          <a:p>
            <a:pPr algn="just"/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2. Počnúc 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rokom 2020 zasiahli do implementácie NP 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bezprecedentné 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externé faktory, ktoré mali zásadný vplyv na spôsob poskytovania služieb zo strany 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prijímateľa a partnera prijímateľa </a:t>
            </a:r>
            <a:r>
              <a:rPr lang="sk-SK" sz="1900" dirty="0">
                <a:solidFill>
                  <a:schemeClr val="accent5">
                    <a:lumMod val="50000"/>
                  </a:schemeClr>
                </a:solidFill>
              </a:rPr>
              <a:t>projektu. Z uvedených dôvodov bol prístup hodnotenia prispôsobený zmeneným </a:t>
            </a:r>
            <a:r>
              <a:rPr lang="sk-SK" sz="1900" dirty="0" smtClean="0">
                <a:solidFill>
                  <a:schemeClr val="accent5">
                    <a:lumMod val="50000"/>
                  </a:schemeClr>
                </a:solidFill>
              </a:rPr>
              <a:t>podmienkam implementácie NP.</a:t>
            </a:r>
          </a:p>
          <a:p>
            <a:pPr algn="l"/>
            <a:endParaRPr lang="sk-SK" sz="2000" dirty="0">
              <a:solidFill>
                <a:srgbClr val="174489"/>
              </a:solidFill>
            </a:endParaRP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755938E4-161E-49BB-8366-D86B2518C92F}"/>
              </a:ext>
            </a:extLst>
          </p:cNvPr>
          <p:cNvSpPr txBox="1">
            <a:spLocks/>
          </p:cNvSpPr>
          <p:nvPr/>
        </p:nvSpPr>
        <p:spPr>
          <a:xfrm>
            <a:off x="1719944" y="1837024"/>
            <a:ext cx="9144000" cy="3731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3600" b="1" dirty="0"/>
          </a:p>
          <a:p>
            <a:endParaRPr lang="sk-SK" sz="3600" b="1" dirty="0"/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7B4DBAD8-0CD3-D840-926C-DAC08C50A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9" y="350804"/>
            <a:ext cx="3640248" cy="861773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42B375A7-9A1F-3D43-A234-1B59718FE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479" y="350804"/>
            <a:ext cx="2832382" cy="771545"/>
          </a:xfrm>
          <a:prstGeom prst="rect">
            <a:avLst/>
          </a:prstGeom>
        </p:spPr>
      </p:pic>
      <p:sp>
        <p:nvSpPr>
          <p:cNvPr id="11" name="Obdĺžnik 1">
            <a:extLst>
              <a:ext uri="{FF2B5EF4-FFF2-40B4-BE49-F238E27FC236}">
                <a16:creationId xmlns:a16="http://schemas.microsoft.com/office/drawing/2014/main" id="{E55E1746-99D1-074F-9F43-390A62765F91}"/>
              </a:ext>
            </a:extLst>
          </p:cNvPr>
          <p:cNvSpPr/>
          <p:nvPr/>
        </p:nvSpPr>
        <p:spPr>
          <a:xfrm>
            <a:off x="1105989" y="1187299"/>
            <a:ext cx="9692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3200" b="1" dirty="0" smtClean="0">
                <a:solidFill>
                  <a:srgbClr val="174489"/>
                </a:solidFill>
              </a:rPr>
              <a:t>Hodnotené obdobie</a:t>
            </a:r>
            <a:endParaRPr lang="pl-PL" sz="3200" b="1" dirty="0">
              <a:solidFill>
                <a:srgbClr val="1744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078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FAC586AF-2B3C-4927-9DCB-E4DABEA5FA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2202" y="1801430"/>
            <a:ext cx="10553700" cy="4569014"/>
          </a:xfrm>
        </p:spPr>
        <p:txBody>
          <a:bodyPr>
            <a:normAutofit lnSpcReduction="10000"/>
          </a:bodyPr>
          <a:lstStyle/>
          <a:p>
            <a:pPr algn="just"/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A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ktivity realizované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prijímateľom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projektu SARIO a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 partnerom prijímateľa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SBA. </a:t>
            </a:r>
          </a:p>
          <a:p>
            <a:pPr algn="just"/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Hodnotenie bolo zamerané na služby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, ktoré boli priamo určené cieľovým skupinám z podnikateľského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prostredia:</a:t>
            </a:r>
          </a:p>
          <a:p>
            <a:pPr marL="342900" indent="-342900" algn="just">
              <a:buFontTx/>
              <a:buChar char="-"/>
            </a:pPr>
            <a:r>
              <a:rPr lang="sk-SK" sz="2000" i="1" dirty="0" smtClean="0">
                <a:solidFill>
                  <a:schemeClr val="accent5">
                    <a:lumMod val="50000"/>
                  </a:schemeClr>
                </a:solidFill>
              </a:rPr>
              <a:t>Národná </a:t>
            </a:r>
            <a:r>
              <a:rPr lang="sk-SK" sz="2000" i="1" dirty="0">
                <a:solidFill>
                  <a:schemeClr val="accent5">
                    <a:lumMod val="50000"/>
                  </a:schemeClr>
                </a:solidFill>
              </a:rPr>
              <a:t>prezentácia na veľtrhoch v zahraničí </a:t>
            </a:r>
            <a:r>
              <a:rPr lang="sk-SK" sz="2000" i="1" dirty="0" smtClean="0">
                <a:solidFill>
                  <a:schemeClr val="accent5">
                    <a:lumMod val="50000"/>
                  </a:schemeClr>
                </a:solidFill>
              </a:rPr>
              <a:t>(SARIO)</a:t>
            </a:r>
          </a:p>
          <a:p>
            <a:pPr marL="342900" indent="-342900" algn="just">
              <a:buFontTx/>
              <a:buChar char="-"/>
            </a:pPr>
            <a:r>
              <a:rPr lang="sk-SK" sz="2000" i="1" dirty="0">
                <a:solidFill>
                  <a:schemeClr val="accent5">
                    <a:lumMod val="50000"/>
                  </a:schemeClr>
                </a:solidFill>
              </a:rPr>
              <a:t>Medzinárodná spolupráca na </a:t>
            </a:r>
            <a:r>
              <a:rPr lang="sk-SK" sz="2000" i="1" dirty="0" smtClean="0">
                <a:solidFill>
                  <a:schemeClr val="accent5">
                    <a:lumMod val="50000"/>
                  </a:schemeClr>
                </a:solidFill>
              </a:rPr>
              <a:t>Slovensku a v zahraničí (SARIO)</a:t>
            </a:r>
          </a:p>
          <a:p>
            <a:pPr marL="342900" indent="-342900" algn="just">
              <a:buFontTx/>
              <a:buChar char="-"/>
            </a:pPr>
            <a:r>
              <a:rPr lang="sk-SK" sz="2000" i="1" dirty="0">
                <a:solidFill>
                  <a:schemeClr val="accent5">
                    <a:lumMod val="50000"/>
                  </a:schemeClr>
                </a:solidFill>
              </a:rPr>
              <a:t>Exportná </a:t>
            </a:r>
            <a:r>
              <a:rPr lang="sk-SK" sz="2000" i="1" dirty="0" smtClean="0">
                <a:solidFill>
                  <a:schemeClr val="accent5">
                    <a:lumMod val="50000"/>
                  </a:schemeClr>
                </a:solidFill>
              </a:rPr>
              <a:t>akadémia (SARIO)</a:t>
            </a:r>
          </a:p>
          <a:p>
            <a:pPr marL="342900" indent="-342900" algn="just">
              <a:buFontTx/>
              <a:buChar char="-"/>
            </a:pPr>
            <a:r>
              <a:rPr lang="sk-SK" sz="2000" i="1" dirty="0">
                <a:solidFill>
                  <a:schemeClr val="accent5">
                    <a:lumMod val="50000"/>
                  </a:schemeClr>
                </a:solidFill>
              </a:rPr>
              <a:t>Rozvoj dodávateľských </a:t>
            </a:r>
            <a:r>
              <a:rPr lang="sk-SK" sz="2000" i="1" dirty="0" smtClean="0">
                <a:solidFill>
                  <a:schemeClr val="accent5">
                    <a:lumMod val="50000"/>
                  </a:schemeClr>
                </a:solidFill>
              </a:rPr>
              <a:t>reťazcov (SARIO)</a:t>
            </a:r>
          </a:p>
          <a:p>
            <a:pPr marL="342900" indent="-342900" algn="just">
              <a:buFontTx/>
              <a:buChar char="-"/>
            </a:pPr>
            <a:r>
              <a:rPr lang="sk-SK" sz="2000" i="1" dirty="0">
                <a:solidFill>
                  <a:schemeClr val="accent5">
                    <a:lumMod val="50000"/>
                  </a:schemeClr>
                </a:solidFill>
              </a:rPr>
              <a:t>Účasť individuálnych slovenských podnikov na prezentačných </a:t>
            </a:r>
            <a:r>
              <a:rPr lang="sk-SK" sz="2000" i="1" dirty="0" smtClean="0">
                <a:solidFill>
                  <a:schemeClr val="accent5">
                    <a:lumMod val="50000"/>
                  </a:schemeClr>
                </a:solidFill>
              </a:rPr>
              <a:t>podujatiach (SBA)</a:t>
            </a:r>
          </a:p>
          <a:p>
            <a:pPr marL="342900" indent="-342900" algn="just">
              <a:buFontTx/>
              <a:buChar char="-"/>
            </a:pPr>
            <a:r>
              <a:rPr lang="sk-SK" sz="2000" i="1" dirty="0">
                <a:solidFill>
                  <a:schemeClr val="accent5">
                    <a:lumMod val="50000"/>
                  </a:schemeClr>
                </a:solidFill>
              </a:rPr>
              <a:t>Propagácia MSP prostredníctvom elektronických </a:t>
            </a:r>
            <a:r>
              <a:rPr lang="sk-SK" sz="2000" i="1" dirty="0" smtClean="0">
                <a:solidFill>
                  <a:schemeClr val="accent5">
                    <a:lumMod val="50000"/>
                  </a:schemeClr>
                </a:solidFill>
              </a:rPr>
              <a:t>médií (SBA)</a:t>
            </a:r>
          </a:p>
          <a:p>
            <a:pPr marL="342900" indent="-342900" algn="just">
              <a:buFontTx/>
              <a:buChar char="-"/>
            </a:pPr>
            <a:r>
              <a:rPr lang="sk-SK" sz="2000" i="1" dirty="0" smtClean="0">
                <a:solidFill>
                  <a:schemeClr val="accent5">
                    <a:lumMod val="50000"/>
                  </a:schemeClr>
                </a:solidFill>
              </a:rPr>
              <a:t>Krátkodobé a dlhodobé individuálne poradenstvo (SBA)</a:t>
            </a:r>
            <a:endParaRPr lang="sk-SK" sz="2000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sk-SK" sz="2000" i="1" dirty="0">
                <a:solidFill>
                  <a:schemeClr val="accent5">
                    <a:lumMod val="50000"/>
                  </a:schemeClr>
                </a:solidFill>
              </a:rPr>
              <a:t>Zapájanie MSP do komunitárnych programov </a:t>
            </a:r>
            <a:r>
              <a:rPr lang="sk-SK" sz="2000" i="1" dirty="0" smtClean="0">
                <a:solidFill>
                  <a:schemeClr val="accent5">
                    <a:lumMod val="50000"/>
                  </a:schemeClr>
                </a:solidFill>
              </a:rPr>
              <a:t>EÚ (SBA)</a:t>
            </a:r>
          </a:p>
          <a:p>
            <a:pPr marL="342900" indent="-342900" algn="just">
              <a:buFontTx/>
              <a:buChar char="-"/>
            </a:pPr>
            <a:r>
              <a:rPr lang="sk-SK" sz="2000" i="1" dirty="0">
                <a:solidFill>
                  <a:schemeClr val="accent5">
                    <a:lumMod val="50000"/>
                  </a:schemeClr>
                </a:solidFill>
              </a:rPr>
              <a:t>Využívanie nástrojov elektronického podnikania </a:t>
            </a:r>
            <a:r>
              <a:rPr lang="sk-SK" sz="2000" i="1" dirty="0" smtClean="0">
                <a:solidFill>
                  <a:schemeClr val="accent5">
                    <a:lumMod val="50000"/>
                  </a:schemeClr>
                </a:solidFill>
              </a:rPr>
              <a:t>MSP (SBA)</a:t>
            </a:r>
            <a:endParaRPr lang="sk-SK" sz="2000" i="1" dirty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 algn="l">
              <a:buFontTx/>
              <a:buChar char="-"/>
            </a:pPr>
            <a:endParaRPr lang="pl-PL" dirty="0" smtClean="0">
              <a:solidFill>
                <a:srgbClr val="174489"/>
              </a:solidFill>
            </a:endParaRP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755938E4-161E-49BB-8366-D86B2518C92F}"/>
              </a:ext>
            </a:extLst>
          </p:cNvPr>
          <p:cNvSpPr txBox="1">
            <a:spLocks/>
          </p:cNvSpPr>
          <p:nvPr/>
        </p:nvSpPr>
        <p:spPr>
          <a:xfrm>
            <a:off x="1719944" y="1837024"/>
            <a:ext cx="9144000" cy="3731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3600" b="1" dirty="0"/>
          </a:p>
          <a:p>
            <a:endParaRPr lang="sk-SK" sz="3600" b="1" dirty="0"/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7B4DBAD8-0CD3-D840-926C-DAC08C50A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9" y="350804"/>
            <a:ext cx="3640248" cy="861773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42B375A7-9A1F-3D43-A234-1B59718FE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479" y="350804"/>
            <a:ext cx="2832382" cy="771545"/>
          </a:xfrm>
          <a:prstGeom prst="rect">
            <a:avLst/>
          </a:prstGeom>
        </p:spPr>
      </p:pic>
      <p:sp>
        <p:nvSpPr>
          <p:cNvPr id="11" name="Obdĺžnik 1">
            <a:extLst>
              <a:ext uri="{FF2B5EF4-FFF2-40B4-BE49-F238E27FC236}">
                <a16:creationId xmlns:a16="http://schemas.microsoft.com/office/drawing/2014/main" id="{E55E1746-99D1-074F-9F43-390A62765F91}"/>
              </a:ext>
            </a:extLst>
          </p:cNvPr>
          <p:cNvSpPr/>
          <p:nvPr/>
        </p:nvSpPr>
        <p:spPr>
          <a:xfrm>
            <a:off x="1105989" y="1162021"/>
            <a:ext cx="9692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3200" b="1" dirty="0" smtClean="0">
                <a:solidFill>
                  <a:srgbClr val="174489"/>
                </a:solidFill>
              </a:rPr>
              <a:t>Predmet hodnotenia</a:t>
            </a:r>
            <a:endParaRPr lang="pl-PL" sz="3200" b="1" dirty="0">
              <a:solidFill>
                <a:srgbClr val="1744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970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FAC586AF-2B3C-4927-9DCB-E4DABEA5FA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1269" y="1798582"/>
            <a:ext cx="10122079" cy="4656091"/>
          </a:xfrm>
        </p:spPr>
        <p:txBody>
          <a:bodyPr>
            <a:noAutofit/>
          </a:bodyPr>
          <a:lstStyle/>
          <a:p>
            <a:pPr marL="901700" indent="-901700" algn="l"/>
            <a:r>
              <a:rPr lang="pl-PL" sz="2300" dirty="0" smtClean="0">
                <a:solidFill>
                  <a:srgbClr val="174489"/>
                </a:solidFill>
              </a:rPr>
              <a:t>HO č.1: Aký je dopyt po poskytovaných službách?Existujú významné rozdiely </a:t>
            </a:r>
            <a:br>
              <a:rPr lang="pl-PL" sz="2300" dirty="0" smtClean="0">
                <a:solidFill>
                  <a:srgbClr val="174489"/>
                </a:solidFill>
              </a:rPr>
            </a:br>
            <a:r>
              <a:rPr lang="pl-PL" sz="2300" dirty="0" smtClean="0">
                <a:solidFill>
                  <a:srgbClr val="174489"/>
                </a:solidFill>
              </a:rPr>
              <a:t>v dopyte medzi jednotlivými regiónmi/skupinami klientov? </a:t>
            </a:r>
            <a:endParaRPr lang="pl-PL" sz="2300" dirty="0">
              <a:solidFill>
                <a:srgbClr val="174489"/>
              </a:solidFill>
            </a:endParaRPr>
          </a:p>
          <a:p>
            <a:pPr algn="l"/>
            <a:r>
              <a:rPr lang="pl-PL" sz="2300" dirty="0" smtClean="0">
                <a:solidFill>
                  <a:srgbClr val="174489"/>
                </a:solidFill>
              </a:rPr>
              <a:t>HO č.2: Sú poskytované služby relevantné k potrebám CS?  </a:t>
            </a:r>
            <a:endParaRPr lang="pl-PL" sz="2300" dirty="0">
              <a:solidFill>
                <a:srgbClr val="174489"/>
              </a:solidFill>
            </a:endParaRPr>
          </a:p>
          <a:p>
            <a:pPr algn="l"/>
            <a:r>
              <a:rPr lang="pl-PL" sz="2300" dirty="0" smtClean="0">
                <a:solidFill>
                  <a:srgbClr val="174489"/>
                </a:solidFill>
              </a:rPr>
              <a:t>HO č.3: Aká </a:t>
            </a:r>
            <a:r>
              <a:rPr lang="pl-PL" sz="2300" dirty="0">
                <a:solidFill>
                  <a:srgbClr val="174489"/>
                </a:solidFill>
              </a:rPr>
              <a:t>je </a:t>
            </a:r>
            <a:r>
              <a:rPr lang="pl-PL" sz="2300" dirty="0" smtClean="0">
                <a:solidFill>
                  <a:srgbClr val="174489"/>
                </a:solidFill>
              </a:rPr>
              <a:t>spokojnosť klientov s kvalitou a rozsahom poskytovaných služieb?</a:t>
            </a:r>
            <a:endParaRPr lang="pl-PL" sz="2300" dirty="0">
              <a:solidFill>
                <a:srgbClr val="174489"/>
              </a:solidFill>
            </a:endParaRPr>
          </a:p>
          <a:p>
            <a:pPr marL="901700" indent="-901700" algn="l"/>
            <a:r>
              <a:rPr lang="pl-PL" sz="2300" dirty="0">
                <a:solidFill>
                  <a:srgbClr val="174489"/>
                </a:solidFill>
              </a:rPr>
              <a:t>HO </a:t>
            </a:r>
            <a:r>
              <a:rPr lang="pl-PL" sz="2300" dirty="0" smtClean="0">
                <a:solidFill>
                  <a:srgbClr val="174489"/>
                </a:solidFill>
              </a:rPr>
              <a:t>č.4: Aké sú hlavné prínosy podpory pre cieľovú skupinu? V akom časovom horizonte sa prejavujú?</a:t>
            </a:r>
          </a:p>
          <a:p>
            <a:pPr marL="992188" indent="-992188" algn="l"/>
            <a:r>
              <a:rPr lang="pl-PL" sz="2300" dirty="0" smtClean="0">
                <a:solidFill>
                  <a:srgbClr val="174489"/>
                </a:solidFill>
              </a:rPr>
              <a:t>HO č.5: </a:t>
            </a:r>
            <a:r>
              <a:rPr lang="sk-SK" sz="2300" dirty="0">
                <a:solidFill>
                  <a:srgbClr val="174489"/>
                </a:solidFill>
              </a:rPr>
              <a:t>Ktoré externé faktory pozitívne a negatívne ovplyvňujú účinnosť podpory </a:t>
            </a:r>
            <a:r>
              <a:rPr lang="sk-SK" sz="2300" dirty="0" smtClean="0">
                <a:solidFill>
                  <a:srgbClr val="174489"/>
                </a:solidFill>
              </a:rPr>
              <a:t>internacionalizácie </a:t>
            </a:r>
            <a:r>
              <a:rPr lang="sk-SK" sz="2300" dirty="0">
                <a:solidFill>
                  <a:srgbClr val="174489"/>
                </a:solidFill>
              </a:rPr>
              <a:t>slovenských podnikov</a:t>
            </a:r>
            <a:r>
              <a:rPr lang="sk-SK" sz="2300" dirty="0" smtClean="0">
                <a:solidFill>
                  <a:srgbClr val="174489"/>
                </a:solidFill>
              </a:rPr>
              <a:t>?</a:t>
            </a:r>
            <a:endParaRPr lang="pl-PL" sz="2300" dirty="0">
              <a:solidFill>
                <a:srgbClr val="174489"/>
              </a:solidFill>
            </a:endParaRPr>
          </a:p>
          <a:p>
            <a:pPr algn="l"/>
            <a:r>
              <a:rPr lang="pl-PL" sz="2300" dirty="0" smtClean="0">
                <a:solidFill>
                  <a:srgbClr val="174489"/>
                </a:solidFill>
              </a:rPr>
              <a:t>HO č.6: Je pokrok dosiahnutý v plnení stanovených cieľov NP uspokojivý?</a:t>
            </a:r>
          </a:p>
          <a:p>
            <a:pPr algn="l"/>
            <a:r>
              <a:rPr lang="pl-PL" sz="2300" dirty="0" smtClean="0">
                <a:solidFill>
                  <a:srgbClr val="174489"/>
                </a:solidFill>
              </a:rPr>
              <a:t>HO č.7: Aké faktory ovplyvnili plnenie stanovených cieľov?</a:t>
            </a:r>
          </a:p>
          <a:p>
            <a:pPr algn="l"/>
            <a:r>
              <a:rPr lang="pl-PL" sz="2300" dirty="0" smtClean="0">
                <a:solidFill>
                  <a:srgbClr val="174489"/>
                </a:solidFill>
              </a:rPr>
              <a:t>HO č.8: Sú stanovené ciele dosiahnuteľné?</a:t>
            </a:r>
            <a:endParaRPr lang="pl-PL" sz="2300" dirty="0">
              <a:solidFill>
                <a:srgbClr val="174489"/>
              </a:solidFill>
            </a:endParaRP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755938E4-161E-49BB-8366-D86B2518C92F}"/>
              </a:ext>
            </a:extLst>
          </p:cNvPr>
          <p:cNvSpPr txBox="1">
            <a:spLocks/>
          </p:cNvSpPr>
          <p:nvPr/>
        </p:nvSpPr>
        <p:spPr>
          <a:xfrm>
            <a:off x="1719944" y="1837024"/>
            <a:ext cx="9144000" cy="3731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3600" b="1" dirty="0"/>
          </a:p>
          <a:p>
            <a:endParaRPr lang="sk-SK" sz="3600" b="1" dirty="0"/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7B4DBAD8-0CD3-D840-926C-DAC08C50A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9" y="350804"/>
            <a:ext cx="3640248" cy="861773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42B375A7-9A1F-3D43-A234-1B59718FE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479" y="350804"/>
            <a:ext cx="2832382" cy="771545"/>
          </a:xfrm>
          <a:prstGeom prst="rect">
            <a:avLst/>
          </a:prstGeom>
        </p:spPr>
      </p:pic>
      <p:sp>
        <p:nvSpPr>
          <p:cNvPr id="11" name="Obdĺžnik 1">
            <a:extLst>
              <a:ext uri="{FF2B5EF4-FFF2-40B4-BE49-F238E27FC236}">
                <a16:creationId xmlns:a16="http://schemas.microsoft.com/office/drawing/2014/main" id="{E55E1746-99D1-074F-9F43-390A62765F91}"/>
              </a:ext>
            </a:extLst>
          </p:cNvPr>
          <p:cNvSpPr/>
          <p:nvPr/>
        </p:nvSpPr>
        <p:spPr>
          <a:xfrm>
            <a:off x="1105989" y="1162021"/>
            <a:ext cx="9692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3200" b="1" dirty="0" smtClean="0">
                <a:solidFill>
                  <a:srgbClr val="174489"/>
                </a:solidFill>
              </a:rPr>
              <a:t>Hodnotiace otázky </a:t>
            </a:r>
            <a:endParaRPr lang="pl-PL" sz="3200" b="1" dirty="0">
              <a:solidFill>
                <a:srgbClr val="1744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912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FAC586AF-2B3C-4927-9DCB-E4DABEA5FA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5990" y="2024109"/>
            <a:ext cx="9917610" cy="4656091"/>
          </a:xfrm>
        </p:spPr>
        <p:txBody>
          <a:bodyPr>
            <a:normAutofit lnSpcReduction="10000"/>
          </a:bodyPr>
          <a:lstStyle/>
          <a:p>
            <a:pPr marL="0" lvl="1" algn="just"/>
            <a:r>
              <a:rPr lang="pl-PL" sz="2200" dirty="0" smtClean="0">
                <a:solidFill>
                  <a:srgbClr val="174489"/>
                </a:solidFill>
              </a:rPr>
              <a:t>V rámci HO č.1 boli zúčastnené subjekty ako aj účasť na aktivitách NP vyhodnotené </a:t>
            </a:r>
            <a:br>
              <a:rPr lang="pl-PL" sz="2200" dirty="0" smtClean="0">
                <a:solidFill>
                  <a:srgbClr val="174489"/>
                </a:solidFill>
              </a:rPr>
            </a:br>
            <a:r>
              <a:rPr lang="pl-PL" sz="2200" dirty="0" smtClean="0">
                <a:solidFill>
                  <a:srgbClr val="174489"/>
                </a:solidFill>
              </a:rPr>
              <a:t>na základe interných podkladov SARIO a SBA vo viacerých kategóriách – </a:t>
            </a:r>
            <a:r>
              <a:rPr lang="pl-PL" sz="2200" dirty="0" smtClean="0">
                <a:solidFill>
                  <a:schemeClr val="accent5">
                    <a:lumMod val="50000"/>
                  </a:schemeClr>
                </a:solidFill>
              </a:rPr>
              <a:t>napr. </a:t>
            </a:r>
            <a:r>
              <a:rPr lang="sk-SK" sz="2200" dirty="0" smtClean="0">
                <a:solidFill>
                  <a:schemeClr val="accent5">
                    <a:lumMod val="50000"/>
                  </a:schemeClr>
                </a:solidFill>
              </a:rPr>
              <a:t>právna </a:t>
            </a:r>
            <a:r>
              <a:rPr lang="sk-SK" sz="2200" dirty="0">
                <a:solidFill>
                  <a:schemeClr val="accent5">
                    <a:lumMod val="50000"/>
                  </a:schemeClr>
                </a:solidFill>
              </a:rPr>
              <a:t>forma, počet zamestnancov, oblasť pôsobenia subjektu, dĺžka pôsobenia subjektu </a:t>
            </a:r>
            <a:r>
              <a:rPr lang="sk-SK" sz="22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sk-SK" sz="22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sk-SK" sz="2200" dirty="0" smtClean="0">
                <a:solidFill>
                  <a:schemeClr val="accent5">
                    <a:lumMod val="50000"/>
                  </a:schemeClr>
                </a:solidFill>
              </a:rPr>
              <a:t>na trhu, </a:t>
            </a:r>
            <a:r>
              <a:rPr lang="sk-SK" sz="2200" dirty="0">
                <a:solidFill>
                  <a:schemeClr val="accent5">
                    <a:lumMod val="50000"/>
                  </a:schemeClr>
                </a:solidFill>
              </a:rPr>
              <a:t>región, v ktorom subjekt </a:t>
            </a:r>
            <a:r>
              <a:rPr lang="sk-SK" sz="2200" dirty="0" smtClean="0">
                <a:solidFill>
                  <a:schemeClr val="accent5">
                    <a:lumMod val="50000"/>
                  </a:schemeClr>
                </a:solidFill>
              </a:rPr>
              <a:t>pôsobí</a:t>
            </a:r>
            <a:r>
              <a:rPr lang="pl-PL" sz="2200" dirty="0" smtClean="0">
                <a:solidFill>
                  <a:schemeClr val="accent5">
                    <a:lumMod val="50000"/>
                  </a:schemeClr>
                </a:solidFill>
              </a:rPr>
              <a:t>. </a:t>
            </a:r>
            <a:endParaRPr lang="pl-PL" sz="22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pl-PL" sz="2200" dirty="0" smtClean="0">
                <a:solidFill>
                  <a:srgbClr val="174489"/>
                </a:solidFill>
              </a:rPr>
              <a:t>HO č.2 – č.4: boli vyhodnotené na základe dotazníkov spokojnosti realizovaných bezprostredne po absolvovaní služby (SARIO a SBA) ako aj na základe výsledkov dotazníkového prieskumu MH SR realizovanom s odstupom času po </a:t>
            </a:r>
            <a:r>
              <a:rPr lang="pl-PL" sz="2200" dirty="0">
                <a:solidFill>
                  <a:srgbClr val="174489"/>
                </a:solidFill>
              </a:rPr>
              <a:t>absolvovaní </a:t>
            </a:r>
            <a:r>
              <a:rPr lang="pl-PL" sz="2200" dirty="0" smtClean="0">
                <a:solidFill>
                  <a:srgbClr val="174489"/>
                </a:solidFill>
              </a:rPr>
              <a:t>služby. </a:t>
            </a:r>
            <a:endParaRPr lang="pl-PL" sz="2200" dirty="0">
              <a:solidFill>
                <a:srgbClr val="174489"/>
              </a:solidFill>
            </a:endParaRPr>
          </a:p>
          <a:p>
            <a:pPr algn="just"/>
            <a:r>
              <a:rPr lang="pl-PL" sz="2200" dirty="0" smtClean="0">
                <a:solidFill>
                  <a:srgbClr val="174489"/>
                </a:solidFill>
              </a:rPr>
              <a:t>HO č.4: Prínos podpory bol vyhodnotený aj z pohľadu ukazovateľov finančnej výkonnosti zapojných subjektov s využitím kontrafaktuálnych metód hodnotenia.</a:t>
            </a:r>
          </a:p>
          <a:p>
            <a:pPr algn="just"/>
            <a:r>
              <a:rPr lang="pl-PL" sz="2200" dirty="0" smtClean="0">
                <a:solidFill>
                  <a:srgbClr val="174489"/>
                </a:solidFill>
              </a:rPr>
              <a:t>HO č.5 a č.7: </a:t>
            </a:r>
            <a:r>
              <a:rPr lang="sk-SK" sz="2200" dirty="0" smtClean="0">
                <a:solidFill>
                  <a:srgbClr val="174489"/>
                </a:solidFill>
              </a:rPr>
              <a:t>boli vyhodnotené na základe skúseností prijímateľ </a:t>
            </a:r>
            <a:r>
              <a:rPr lang="sk-SK" sz="2200" dirty="0">
                <a:solidFill>
                  <a:srgbClr val="174489"/>
                </a:solidFill>
              </a:rPr>
              <a:t>a </a:t>
            </a:r>
            <a:r>
              <a:rPr lang="sk-SK" sz="2200" dirty="0" smtClean="0">
                <a:solidFill>
                  <a:srgbClr val="174489"/>
                </a:solidFill>
              </a:rPr>
              <a:t>partnera </a:t>
            </a:r>
            <a:r>
              <a:rPr lang="sk-SK" sz="2200" dirty="0">
                <a:solidFill>
                  <a:srgbClr val="174489"/>
                </a:solidFill>
              </a:rPr>
              <a:t>projektu </a:t>
            </a:r>
            <a:r>
              <a:rPr lang="sk-SK" sz="2200" dirty="0" smtClean="0">
                <a:solidFill>
                  <a:srgbClr val="174489"/>
                </a:solidFill>
              </a:rPr>
              <a:t/>
            </a:r>
            <a:br>
              <a:rPr lang="sk-SK" sz="2200" dirty="0" smtClean="0">
                <a:solidFill>
                  <a:srgbClr val="174489"/>
                </a:solidFill>
              </a:rPr>
            </a:br>
            <a:r>
              <a:rPr lang="sk-SK" sz="2200" dirty="0" smtClean="0">
                <a:solidFill>
                  <a:srgbClr val="174489"/>
                </a:solidFill>
              </a:rPr>
              <a:t>s implementáciou NP ako aj z pohľadu MH SR ako poskytovateľa pomoci.</a:t>
            </a:r>
            <a:endParaRPr lang="pl-PL" sz="2200" dirty="0">
              <a:solidFill>
                <a:srgbClr val="174489"/>
              </a:solidFill>
            </a:endParaRPr>
          </a:p>
          <a:p>
            <a:pPr algn="just"/>
            <a:r>
              <a:rPr lang="pl-PL" sz="2200" dirty="0" smtClean="0">
                <a:solidFill>
                  <a:srgbClr val="174489"/>
                </a:solidFill>
              </a:rPr>
              <a:t>HO č.6 a č.8: Pokrok dosiahnutý v plnení cieľov  a ich dosiahnuteľnosť ku koncu implementácie NP bol vyhodnotený na základe dosiahnutých hodnôt projektových merateľných ukazovateľov.</a:t>
            </a:r>
            <a:endParaRPr lang="pl-PL" sz="2200" dirty="0">
              <a:solidFill>
                <a:srgbClr val="174489"/>
              </a:solidFill>
            </a:endParaRP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755938E4-161E-49BB-8366-D86B2518C92F}"/>
              </a:ext>
            </a:extLst>
          </p:cNvPr>
          <p:cNvSpPr txBox="1">
            <a:spLocks/>
          </p:cNvSpPr>
          <p:nvPr/>
        </p:nvSpPr>
        <p:spPr>
          <a:xfrm>
            <a:off x="1719944" y="1837024"/>
            <a:ext cx="9144000" cy="3731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3600" b="1" dirty="0"/>
          </a:p>
          <a:p>
            <a:endParaRPr lang="sk-SK" sz="3600" b="1" dirty="0"/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7B4DBAD8-0CD3-D840-926C-DAC08C50A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9" y="350804"/>
            <a:ext cx="3640248" cy="861773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42B375A7-9A1F-3D43-A234-1B59718FE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479" y="350804"/>
            <a:ext cx="2832382" cy="771545"/>
          </a:xfrm>
          <a:prstGeom prst="rect">
            <a:avLst/>
          </a:prstGeom>
        </p:spPr>
      </p:pic>
      <p:sp>
        <p:nvSpPr>
          <p:cNvPr id="11" name="Obdĺžnik 1">
            <a:extLst>
              <a:ext uri="{FF2B5EF4-FFF2-40B4-BE49-F238E27FC236}">
                <a16:creationId xmlns:a16="http://schemas.microsoft.com/office/drawing/2014/main" id="{E55E1746-99D1-074F-9F43-390A62765F91}"/>
              </a:ext>
            </a:extLst>
          </p:cNvPr>
          <p:cNvSpPr/>
          <p:nvPr/>
        </p:nvSpPr>
        <p:spPr>
          <a:xfrm>
            <a:off x="1105989" y="1344094"/>
            <a:ext cx="9692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3200" b="1" dirty="0" smtClean="0">
                <a:solidFill>
                  <a:srgbClr val="174489"/>
                </a:solidFill>
              </a:rPr>
              <a:t>Prístup k vyhodnoteniu hodnotiacich otázok</a:t>
            </a:r>
            <a:endParaRPr lang="pl-PL" sz="3200" b="1" dirty="0">
              <a:solidFill>
                <a:srgbClr val="1744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911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FAC586AF-2B3C-4927-9DCB-E4DABEA5FA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5990" y="2024110"/>
            <a:ext cx="9917610" cy="4833890"/>
          </a:xfrm>
        </p:spPr>
        <p:txBody>
          <a:bodyPr>
            <a:normAutofit fontScale="85000" lnSpcReduction="10000"/>
          </a:bodyPr>
          <a:lstStyle/>
          <a:p>
            <a:pPr marL="0" lvl="1" algn="just"/>
            <a:r>
              <a:rPr lang="sk-SK" b="1" i="1" dirty="0">
                <a:solidFill>
                  <a:schemeClr val="accent5">
                    <a:lumMod val="50000"/>
                  </a:schemeClr>
                </a:solidFill>
              </a:rPr>
              <a:t>Aký je dopyt po poskytovaných službách? </a:t>
            </a:r>
            <a:endParaRPr lang="sk-SK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1" algn="just"/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Dopyt: od začiatku realizácie NP 9.9.2017 do 31.12.2019 (16 mesiacov implementácie NP) prejavilo záujem </a:t>
            </a:r>
            <a:b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o služby SARIO celkom 503 subjektov; o služby SBA 796 subjektov.</a:t>
            </a:r>
            <a:endParaRPr lang="sk-SK" dirty="0">
              <a:solidFill>
                <a:schemeClr val="accent5">
                  <a:lumMod val="50000"/>
                </a:schemeClr>
              </a:solidFill>
            </a:endParaRPr>
          </a:p>
          <a:p>
            <a:pPr marL="0" lvl="1" algn="just"/>
            <a:endParaRPr lang="sk-SK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1" algn="just"/>
            <a:r>
              <a:rPr lang="sk-SK" u="sng" dirty="0" smtClean="0">
                <a:solidFill>
                  <a:schemeClr val="accent5">
                    <a:lumMod val="50000"/>
                  </a:schemeClr>
                </a:solidFill>
              </a:rPr>
              <a:t>Najčastejšie zastúpenie:</a:t>
            </a:r>
          </a:p>
          <a:p>
            <a:pPr marL="0" lvl="1" algn="just"/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Právna forma: </a:t>
            </a:r>
            <a:r>
              <a:rPr lang="sk-SK" dirty="0" err="1" smtClean="0">
                <a:solidFill>
                  <a:schemeClr val="accent5">
                    <a:lumMod val="50000"/>
                  </a:schemeClr>
                </a:solidFill>
              </a:rPr>
              <a:t>s.r.o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pPr marL="0" lvl="1" algn="just"/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Počet zamestnancov: 1-9</a:t>
            </a:r>
          </a:p>
          <a:p>
            <a:pPr marL="2420938" lvl="1" indent="-2420938" algn="just"/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Oblasť pôsobenia subjektu: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podniky s priemyselnou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výrobou, podniky v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 sektore veľkoobchodu a 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maloobchodu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a 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podniky v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 odvetviach odborných, vedeckých a technických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činností. </a:t>
            </a:r>
          </a:p>
          <a:p>
            <a:pPr marL="1339850" lvl="1" indent="-1339850" algn="just"/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Technologická náročnosť spracovateľských odvetví: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80% podiel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podporených podnikov z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 kategórií vysokej, stredne vysokej a stredne nízkej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technológie. </a:t>
            </a:r>
          </a:p>
          <a:p>
            <a:pPr marL="1262063" lvl="1" indent="-1262063" algn="just"/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Znalostne intenzívne trhové služby: 63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% podiel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podporených subjektov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z kategórie znalostne intenzívnych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služieb s vysokou technológiou.</a:t>
            </a:r>
          </a:p>
          <a:p>
            <a:pPr marL="0" lvl="1" algn="just"/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Veľký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počet zúčastnených subjektov využil služby NP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opakovane.</a:t>
            </a:r>
            <a:endParaRPr lang="sk-SK" i="1" dirty="0">
              <a:solidFill>
                <a:schemeClr val="accent5">
                  <a:lumMod val="50000"/>
                </a:schemeClr>
              </a:solidFill>
            </a:endParaRPr>
          </a:p>
          <a:p>
            <a:pPr marL="0" lvl="1" algn="just"/>
            <a:endParaRPr lang="sk-SK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1" algn="just"/>
            <a:r>
              <a:rPr lang="sk-SK" b="1" i="1" dirty="0" smtClean="0">
                <a:solidFill>
                  <a:schemeClr val="accent5">
                    <a:lumMod val="50000"/>
                  </a:schemeClr>
                </a:solidFill>
              </a:rPr>
              <a:t>Existujú </a:t>
            </a:r>
            <a:r>
              <a:rPr lang="sk-SK" b="1" i="1" dirty="0">
                <a:solidFill>
                  <a:schemeClr val="accent5">
                    <a:lumMod val="50000"/>
                  </a:schemeClr>
                </a:solidFill>
              </a:rPr>
              <a:t>významné rozdiely v dopyte medzi jednotlivými regiónmi/skupinami klientov</a:t>
            </a:r>
            <a:r>
              <a:rPr lang="sk-SK" b="1" i="1" dirty="0" smtClean="0">
                <a:solidFill>
                  <a:schemeClr val="accent5">
                    <a:lumMod val="50000"/>
                  </a:schemeClr>
                </a:solidFill>
              </a:rPr>
              <a:t>?</a:t>
            </a:r>
          </a:p>
          <a:p>
            <a:pPr marL="0" lvl="1" algn="just"/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Neboli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identifikované výrazné rozdiely v dopyte po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službách internacionalizácie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medzi jednotlivými oprávnenými regiónmi na úrovni samosprávnych krajov.</a:t>
            </a:r>
            <a:endParaRPr lang="pl-PL" sz="2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755938E4-161E-49BB-8366-D86B2518C92F}"/>
              </a:ext>
            </a:extLst>
          </p:cNvPr>
          <p:cNvSpPr txBox="1">
            <a:spLocks/>
          </p:cNvSpPr>
          <p:nvPr/>
        </p:nvSpPr>
        <p:spPr>
          <a:xfrm>
            <a:off x="1719944" y="1837024"/>
            <a:ext cx="9144000" cy="3731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3600" b="1" dirty="0"/>
          </a:p>
          <a:p>
            <a:endParaRPr lang="sk-SK" sz="3600" b="1" dirty="0"/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7B4DBAD8-0CD3-D840-926C-DAC08C50A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9" y="350804"/>
            <a:ext cx="3640248" cy="861773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42B375A7-9A1F-3D43-A234-1B59718FE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479" y="350804"/>
            <a:ext cx="2832382" cy="771545"/>
          </a:xfrm>
          <a:prstGeom prst="rect">
            <a:avLst/>
          </a:prstGeom>
        </p:spPr>
      </p:pic>
      <p:sp>
        <p:nvSpPr>
          <p:cNvPr id="11" name="Obdĺžnik 1">
            <a:extLst>
              <a:ext uri="{FF2B5EF4-FFF2-40B4-BE49-F238E27FC236}">
                <a16:creationId xmlns:a16="http://schemas.microsoft.com/office/drawing/2014/main" id="{E55E1746-99D1-074F-9F43-390A62765F91}"/>
              </a:ext>
            </a:extLst>
          </p:cNvPr>
          <p:cNvSpPr/>
          <p:nvPr/>
        </p:nvSpPr>
        <p:spPr>
          <a:xfrm>
            <a:off x="1105989" y="1344094"/>
            <a:ext cx="9692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3200" b="1" dirty="0" smtClean="0">
                <a:solidFill>
                  <a:srgbClr val="174489"/>
                </a:solidFill>
              </a:rPr>
              <a:t>Závery – Hodnotiaca otázka č.1</a:t>
            </a:r>
            <a:endParaRPr lang="pl-PL" sz="3200" b="1" dirty="0">
              <a:solidFill>
                <a:srgbClr val="1744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421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FAC586AF-2B3C-4927-9DCB-E4DABEA5FA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5990" y="2024111"/>
            <a:ext cx="9917610" cy="3191834"/>
          </a:xfrm>
        </p:spPr>
        <p:txBody>
          <a:bodyPr>
            <a:normAutofit/>
          </a:bodyPr>
          <a:lstStyle/>
          <a:p>
            <a:pPr marL="0" lvl="1" algn="just"/>
            <a:r>
              <a:rPr lang="sk-SK" b="1" i="1" dirty="0" smtClean="0">
                <a:solidFill>
                  <a:schemeClr val="accent5">
                    <a:lumMod val="50000"/>
                  </a:schemeClr>
                </a:solidFill>
              </a:rPr>
              <a:t>Sú poskytované služby relevantné k potrebám CS? </a:t>
            </a:r>
          </a:p>
          <a:p>
            <a:pPr marL="0" lvl="1" algn="just"/>
            <a:endParaRPr lang="sk-SK" dirty="0" smtClean="0"/>
          </a:p>
          <a:p>
            <a:pPr marL="0" lvl="1" algn="just"/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Výsledky dotazníkov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spokojnosti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realizovaných SARIO a SBA hneď po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poskytnutí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služieb,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ale aj </a:t>
            </a:r>
            <a:endParaRPr lang="sk-SK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1" algn="just"/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výsledky ex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post dotazníkov spokojnosti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zaslaných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cieľovým skupinám zo strany MH SR </a:t>
            </a:r>
            <a:endParaRPr lang="sk-SK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1" algn="just"/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s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 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časovým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odstupom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preukázali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, že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nastavenie služieb zameraných na podporu </a:t>
            </a:r>
          </a:p>
          <a:p>
            <a:pPr marL="0" lvl="1" algn="just"/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internacionalizácie MSP v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 rámci národného projektu sa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stretlo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s pozitívnou odozvou a 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služby </a:t>
            </a:r>
          </a:p>
          <a:p>
            <a:pPr marL="0" lvl="1" algn="just"/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boli </a:t>
            </a:r>
            <a:r>
              <a:rPr lang="sk-SK" dirty="0">
                <a:solidFill>
                  <a:schemeClr val="accent5">
                    <a:lumMod val="50000"/>
                  </a:schemeClr>
                </a:solidFill>
              </a:rPr>
              <a:t>prevažne hodnotené ako vysoko relevantné </a:t>
            </a:r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pre podnikateľské aktivity zúčastnených </a:t>
            </a:r>
          </a:p>
          <a:p>
            <a:pPr marL="0" lvl="1" algn="just"/>
            <a:r>
              <a:rPr lang="sk-SK" dirty="0" smtClean="0">
                <a:solidFill>
                  <a:schemeClr val="accent5">
                    <a:lumMod val="50000"/>
                  </a:schemeClr>
                </a:solidFill>
              </a:rPr>
              <a:t>subjektov.</a:t>
            </a:r>
            <a:endParaRPr lang="sk-SK" dirty="0">
              <a:solidFill>
                <a:schemeClr val="accent5">
                  <a:lumMod val="50000"/>
                </a:schemeClr>
              </a:solidFill>
            </a:endParaRPr>
          </a:p>
          <a:p>
            <a:pPr marL="0" lvl="1" algn="just"/>
            <a:endParaRPr lang="sk-SK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755938E4-161E-49BB-8366-D86B2518C92F}"/>
              </a:ext>
            </a:extLst>
          </p:cNvPr>
          <p:cNvSpPr txBox="1">
            <a:spLocks/>
          </p:cNvSpPr>
          <p:nvPr/>
        </p:nvSpPr>
        <p:spPr>
          <a:xfrm>
            <a:off x="1719944" y="1837024"/>
            <a:ext cx="9144000" cy="3731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3600" b="1" dirty="0"/>
          </a:p>
          <a:p>
            <a:endParaRPr lang="sk-SK" sz="3600" b="1" dirty="0"/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7B4DBAD8-0CD3-D840-926C-DAC08C50A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9" y="350804"/>
            <a:ext cx="3640248" cy="861773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42B375A7-9A1F-3D43-A234-1B59718FE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479" y="350804"/>
            <a:ext cx="2832382" cy="771545"/>
          </a:xfrm>
          <a:prstGeom prst="rect">
            <a:avLst/>
          </a:prstGeom>
        </p:spPr>
      </p:pic>
      <p:sp>
        <p:nvSpPr>
          <p:cNvPr id="11" name="Obdĺžnik 1">
            <a:extLst>
              <a:ext uri="{FF2B5EF4-FFF2-40B4-BE49-F238E27FC236}">
                <a16:creationId xmlns:a16="http://schemas.microsoft.com/office/drawing/2014/main" id="{E55E1746-99D1-074F-9F43-390A62765F91}"/>
              </a:ext>
            </a:extLst>
          </p:cNvPr>
          <p:cNvSpPr/>
          <p:nvPr/>
        </p:nvSpPr>
        <p:spPr>
          <a:xfrm>
            <a:off x="1105989" y="1344094"/>
            <a:ext cx="9692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3200" b="1" dirty="0" smtClean="0">
                <a:solidFill>
                  <a:srgbClr val="174489"/>
                </a:solidFill>
              </a:rPr>
              <a:t>Závery – Hodnotiaca otázka č.2</a:t>
            </a:r>
            <a:endParaRPr lang="pl-PL" sz="3200" b="1" dirty="0">
              <a:solidFill>
                <a:srgbClr val="1744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362645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8637</TotalTime>
  <Words>2804</Words>
  <Application>Microsoft Office PowerPoint</Application>
  <PresentationFormat>Širokouhlá</PresentationFormat>
  <Paragraphs>461</Paragraphs>
  <Slides>22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Motív balíka Office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Jana Takáčová</dc:creator>
  <cp:lastModifiedBy>Kopcova Gabriela</cp:lastModifiedBy>
  <cp:revision>128</cp:revision>
  <dcterms:created xsi:type="dcterms:W3CDTF">2019-07-11T11:38:11Z</dcterms:created>
  <dcterms:modified xsi:type="dcterms:W3CDTF">2024-04-19T08:05:59Z</dcterms:modified>
</cp:coreProperties>
</file>